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44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2" r:id="rId89"/>
    <p:sldId id="343" r:id="rId90"/>
    <p:sldId id="345" r:id="rId91"/>
    <p:sldId id="346" r:id="rId92"/>
    <p:sldId id="347" r:id="rId93"/>
    <p:sldId id="348" r:id="rId94"/>
    <p:sldId id="349" r:id="rId95"/>
    <p:sldId id="350" r:id="rId96"/>
    <p:sldId id="352" r:id="rId97"/>
    <p:sldId id="351" r:id="rId98"/>
    <p:sldId id="353" r:id="rId99"/>
    <p:sldId id="355" r:id="rId10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5F172-3B8E-47B7-93E0-EBF13BFEB6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A7DB9D-79DB-46CD-88AE-9E8176C775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AE0B09-5CD2-4761-82F4-2B9609C7C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4EFC9-6B44-44B3-B3F7-C15C5A0BA329}" type="datetimeFigureOut">
              <a:rPr lang="hu-HU" smtClean="0"/>
              <a:t>2018. 05. 14.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C365F-DA76-4FA7-B3CB-230496066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3D9E3-DDE7-464D-ADD3-099A29B59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78427-004F-45AF-8E6E-D19606D5ADA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492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55941-E6EE-473F-8A2D-376FD43F8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33BA3A-B222-442C-951C-4309A9E66A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5B9B98-72A6-4D4F-8E74-57363B08C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4EFC9-6B44-44B3-B3F7-C15C5A0BA329}" type="datetimeFigureOut">
              <a:rPr lang="hu-HU" smtClean="0"/>
              <a:t>2018. 05. 14.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CFF51-E376-493D-8294-C91D8C3D5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C357C7-0C48-4730-A1B8-90DD1EBD8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78427-004F-45AF-8E6E-D19606D5ADA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64615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29F698-9F4D-49E0-A8BB-29CC231383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EE425A-EE02-4DAB-931F-751546B46A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C7930B-CDEE-421D-A6F1-C963F5DF2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4EFC9-6B44-44B3-B3F7-C15C5A0BA329}" type="datetimeFigureOut">
              <a:rPr lang="hu-HU" smtClean="0"/>
              <a:t>2018. 05. 14.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0EFF95-3372-4C21-9716-1E78CDDAD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AFEDB2-91D6-4F1D-9AF4-DEC3ACC0D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78427-004F-45AF-8E6E-D19606D5ADA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6303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559CF-FCA8-4877-ACD3-C7D0FD8A5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917D7-E13F-447B-9120-BA4BE157A3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DDA692-645C-4DF6-B1B9-626C16EE1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4EFC9-6B44-44B3-B3F7-C15C5A0BA329}" type="datetimeFigureOut">
              <a:rPr lang="hu-HU" smtClean="0"/>
              <a:t>2018. 05. 14.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8F8483-E908-4BCD-BAD3-D3C02143C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9DC26A-2216-497B-A240-0FA639532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78427-004F-45AF-8E6E-D19606D5ADA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9614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E1A9B-5FF2-4D3E-96D2-0F19659C0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5BD719-31A1-48AB-81B4-5B393D7FB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C985C-B284-4274-9915-A6EA47CF1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4EFC9-6B44-44B3-B3F7-C15C5A0BA329}" type="datetimeFigureOut">
              <a:rPr lang="hu-HU" smtClean="0"/>
              <a:t>2018. 05. 14.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ACBDE0-5287-45D8-9326-956854786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4EEC3A-ACD1-4C7A-917E-F3F664168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78427-004F-45AF-8E6E-D19606D5ADA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9587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A3E98-BA8B-4E6B-98A1-913253CB7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49897-C826-4A7F-97B2-3F40B0A32A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19243D-7E8F-4E45-BF88-E7B3DDFC0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787E62-1B4B-4E40-AECC-2B91B3FB0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4EFC9-6B44-44B3-B3F7-C15C5A0BA329}" type="datetimeFigureOut">
              <a:rPr lang="hu-HU" smtClean="0"/>
              <a:t>2018. 05. 14.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4A9CD3-0DBB-421C-947F-B5FA21B9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C3A2A2-7719-42DB-ABBD-F60BAB1EE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78427-004F-45AF-8E6E-D19606D5ADA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6606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34F1F-F689-4906-80A8-52A59A8D2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1809B-B604-4FA0-A768-D983778A8B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7F965F-40D5-4FF8-A27E-FC7BD8B433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F66A01-A8C2-41E4-AF2F-001B3D31B1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F5BD32-569D-4547-A7BD-D631D13DA7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B1A6C7-2599-4BD6-A13E-239AAAFBD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4EFC9-6B44-44B3-B3F7-C15C5A0BA329}" type="datetimeFigureOut">
              <a:rPr lang="hu-HU" smtClean="0"/>
              <a:t>2018. 05. 14.</a:t>
            </a:fld>
            <a:endParaRPr lang="hu-H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868C61-77B3-4C48-A8AA-A8E561C85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13D7F7-6E58-4150-B611-8AD878409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78427-004F-45AF-8E6E-D19606D5ADA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3907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554F5-A839-4D45-92C6-88C8A045F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EA55D9-61DB-4115-AC98-47093B6FB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4EFC9-6B44-44B3-B3F7-C15C5A0BA329}" type="datetimeFigureOut">
              <a:rPr lang="hu-HU" smtClean="0"/>
              <a:t>2018. 05. 14.</a:t>
            </a:fld>
            <a:endParaRPr lang="hu-H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5BEDA0-3325-4318-9212-CC6DAF12B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12B703-8EB3-41C4-BF07-81447D353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78427-004F-45AF-8E6E-D19606D5ADA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96754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AB6C1B-D521-4D25-BD32-2EB8A2045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4EFC9-6B44-44B3-B3F7-C15C5A0BA329}" type="datetimeFigureOut">
              <a:rPr lang="hu-HU" smtClean="0"/>
              <a:t>2018. 05. 14.</a:t>
            </a:fld>
            <a:endParaRPr lang="hu-H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089FC7-B1F0-40E6-9499-BC4EEA2C0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814570-1045-4D28-B326-813FADB8B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78427-004F-45AF-8E6E-D19606D5ADA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0376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7B23F-C912-4FAE-BC3D-3CC340138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4083A-5F4D-4878-B2E1-FDD7422C9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4F954D-4FC9-4DB6-A4AC-62E3381EDB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BDAA2C-38C1-4EE9-BFBC-ABF52CEB6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4EFC9-6B44-44B3-B3F7-C15C5A0BA329}" type="datetimeFigureOut">
              <a:rPr lang="hu-HU" smtClean="0"/>
              <a:t>2018. 05. 14.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8C75ED-EBBC-4D9D-A995-C89C132E7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02BA3A-3FDC-4F39-99F9-E4DC846E8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78427-004F-45AF-8E6E-D19606D5ADA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1242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4CFE0-81A0-4E11-9CA7-BEBB7903A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B52FB9-4F12-4C78-BF3F-A5A93AA0CC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DEF778-8C92-447A-8447-F98366D66E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F3C479-C9D9-4A0F-A628-F0A676FDC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4EFC9-6B44-44B3-B3F7-C15C5A0BA329}" type="datetimeFigureOut">
              <a:rPr lang="hu-HU" smtClean="0"/>
              <a:t>2018. 05. 14.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1064F1-72BB-4459-BEAA-5690F0B3E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0466EB-F17B-44D6-8868-A1BA84240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78427-004F-45AF-8E6E-D19606D5ADA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7642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60F3EB-B027-4F8B-B7C0-EAC647611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E45683-EDE7-4052-8043-54DF5F87CF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6CAA4C-CECF-4061-B6A6-52AED62CAA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4EFC9-6B44-44B3-B3F7-C15C5A0BA329}" type="datetimeFigureOut">
              <a:rPr lang="hu-HU" smtClean="0"/>
              <a:t>2018. 05. 14.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5386BD-BF76-44EC-BFE1-1D0B2ACE6F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861B2-E33D-4487-846B-D775CCC9CC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78427-004F-45AF-8E6E-D19606D5ADA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0355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97856-BE46-4BA8-AA83-672E660631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Adatelemzés</a:t>
            </a:r>
            <a:endParaRPr lang="hu-H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D2C454-CFA5-4F0C-B827-44D6C908AF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Nehézségek</a:t>
            </a:r>
            <a:r>
              <a:rPr lang="en-US" dirty="0"/>
              <a:t> a </a:t>
            </a:r>
            <a:r>
              <a:rPr lang="en-US" dirty="0" err="1"/>
              <a:t>gyakorlatban</a:t>
            </a:r>
            <a:endParaRPr lang="hu-H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0C4A71-4309-43DC-B4A6-1F6EB4090284}"/>
              </a:ext>
            </a:extLst>
          </p:cNvPr>
          <p:cNvSpPr txBox="1"/>
          <p:nvPr/>
        </p:nvSpPr>
        <p:spPr>
          <a:xfrm>
            <a:off x="8865707" y="5645424"/>
            <a:ext cx="2936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Zlatniczki </a:t>
            </a:r>
            <a:r>
              <a:rPr lang="en-US" dirty="0" err="1"/>
              <a:t>Ádám</a:t>
            </a:r>
            <a:br>
              <a:rPr lang="en-US" dirty="0"/>
            </a:br>
            <a:r>
              <a:rPr lang="en-US" dirty="0"/>
              <a:t>(cs.bme.hu/~</a:t>
            </a:r>
            <a:r>
              <a:rPr lang="en-US" dirty="0" err="1"/>
              <a:t>adam.zlatniczki</a:t>
            </a:r>
            <a:r>
              <a:rPr lang="en-US" dirty="0"/>
              <a:t>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6269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EC6E9-7680-41A6-87FB-DAD7C6939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1.2 – </a:t>
            </a:r>
            <a:r>
              <a:rPr lang="en-US" dirty="0" err="1"/>
              <a:t>Főkomponens</a:t>
            </a:r>
            <a:r>
              <a:rPr lang="en-US" dirty="0"/>
              <a:t> </a:t>
            </a:r>
            <a:r>
              <a:rPr lang="en-US" dirty="0" err="1"/>
              <a:t>analízis</a:t>
            </a:r>
            <a:r>
              <a:rPr lang="en-US" dirty="0"/>
              <a:t> (PCA)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B3E347-59BB-4733-A4AC-40E121D8B9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Tehát </a:t>
                </a:r>
                <a:r>
                  <a:rPr lang="en-US" dirty="0" err="1"/>
                  <a:t>minden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oszlophoz</a:t>
                </a:r>
                <a:r>
                  <a:rPr lang="en-US" dirty="0"/>
                  <a:t> </a:t>
                </a:r>
                <a:r>
                  <a:rPr lang="en-US" dirty="0" err="1"/>
                  <a:t>keresünk</a:t>
                </a:r>
                <a:r>
                  <a:rPr lang="en-US" dirty="0"/>
                  <a:t> </a:t>
                </a:r>
                <a:r>
                  <a:rPr lang="en-US" dirty="0" err="1"/>
                  <a:t>egy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elemű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̲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aseline="30000" dirty="0"/>
                  <a:t> </a:t>
                </a:r>
                <a:r>
                  <a:rPr lang="en-US" dirty="0" err="1"/>
                  <a:t>súlyvektort</a:t>
                </a:r>
                <a:r>
                  <a:rPr lang="en-US" dirty="0"/>
                  <a:t>, </a:t>
                </a:r>
                <a:r>
                  <a:rPr lang="en-US" dirty="0" err="1"/>
                  <a:t>ami</a:t>
                </a:r>
                <a:r>
                  <a:rPr lang="en-US" dirty="0"/>
                  <a:t> </a:t>
                </a:r>
                <a:r>
                  <a:rPr lang="en-US" dirty="0" err="1"/>
                  <a:t>megadja</a:t>
                </a:r>
                <a:r>
                  <a:rPr lang="en-US" dirty="0"/>
                  <a:t>, </a:t>
                </a:r>
                <a:r>
                  <a:rPr lang="en-US" dirty="0" err="1"/>
                  <a:t>hogy</a:t>
                </a:r>
                <a:r>
                  <a:rPr lang="en-US" dirty="0"/>
                  <a:t> </a:t>
                </a:r>
                <a:r>
                  <a:rPr lang="en-US" dirty="0" err="1"/>
                  <a:t>az</a:t>
                </a:r>
                <a:r>
                  <a:rPr lang="en-US" dirty="0"/>
                  <a:t> </a:t>
                </a:r>
                <a:r>
                  <a:rPr lang="en-US" dirty="0" err="1"/>
                  <a:t>eredeti</a:t>
                </a:r>
                <a:r>
                  <a:rPr lang="en-US" dirty="0"/>
                  <a:t> </a:t>
                </a:r>
                <a:r>
                  <a:rPr lang="en-US" dirty="0" err="1"/>
                  <a:t>oszlopok</a:t>
                </a:r>
                <a:r>
                  <a:rPr lang="en-US" dirty="0"/>
                  <a:t> </a:t>
                </a:r>
                <a:r>
                  <a:rPr lang="en-US" dirty="0" err="1"/>
                  <a:t>milyen</a:t>
                </a:r>
                <a:r>
                  <a:rPr lang="en-US" dirty="0"/>
                  <a:t> </a:t>
                </a:r>
                <a:r>
                  <a:rPr lang="en-US" dirty="0" err="1"/>
                  <a:t>lineáris</a:t>
                </a:r>
                <a:r>
                  <a:rPr lang="en-US" dirty="0"/>
                  <a:t> </a:t>
                </a:r>
                <a:r>
                  <a:rPr lang="en-US" dirty="0" err="1"/>
                  <a:t>kombinációjával</a:t>
                </a:r>
                <a:r>
                  <a:rPr lang="en-US" dirty="0"/>
                  <a:t> </a:t>
                </a:r>
                <a:r>
                  <a:rPr lang="en-US" dirty="0" err="1"/>
                  <a:t>kapjuk</a:t>
                </a:r>
                <a:r>
                  <a:rPr lang="en-US" dirty="0"/>
                  <a:t> </a:t>
                </a:r>
                <a:r>
                  <a:rPr lang="en-US" dirty="0" err="1"/>
                  <a:t>az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aseline="30000" dirty="0"/>
                  <a:t>  </a:t>
                </a:r>
                <a:r>
                  <a:rPr lang="en-US" dirty="0"/>
                  <a:t>főkomponenst (</a:t>
                </a:r>
                <a:r>
                  <a:rPr lang="en-US" dirty="0" err="1"/>
                  <a:t>új</a:t>
                </a:r>
                <a:r>
                  <a:rPr lang="en-US" dirty="0"/>
                  <a:t> </a:t>
                </a:r>
                <a:r>
                  <a:rPr lang="en-US" dirty="0" err="1"/>
                  <a:t>oszlopot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Megmutatható</a:t>
                </a:r>
                <a:r>
                  <a:rPr lang="en-US" baseline="30000" dirty="0"/>
                  <a:t>2</a:t>
                </a:r>
                <a:r>
                  <a:rPr lang="en-US" dirty="0"/>
                  <a:t>, </a:t>
                </a:r>
                <a:r>
                  <a:rPr lang="en-US" dirty="0" err="1"/>
                  <a:t>hogy</a:t>
                </a:r>
                <a:r>
                  <a:rPr lang="en-US" dirty="0"/>
                  <a:t> ha </a:t>
                </a:r>
                <a14:m>
                  <m:oMath xmlns:m="http://schemas.openxmlformats.org/officeDocument/2006/math">
                    <m:acc>
                      <m:accPr>
                        <m:chr m:val="̲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acc>
                          <m:accPr>
                            <m:chr m:val="̲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</m:acc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az</a:t>
                </a:r>
                <a:r>
                  <a:rPr lang="en-US" dirty="0"/>
                  <a:t> </a:t>
                </a:r>
                <a:r>
                  <a:rPr lang="en-US" dirty="0" err="1"/>
                  <a:t>eredeti</a:t>
                </a:r>
                <a:r>
                  <a:rPr lang="en-US" dirty="0"/>
                  <a:t> </a:t>
                </a:r>
                <a:r>
                  <a:rPr lang="en-US" dirty="0" err="1"/>
                  <a:t>adatmátrixból</a:t>
                </a:r>
                <a:r>
                  <a:rPr lang="en-US" dirty="0"/>
                  <a:t> </a:t>
                </a:r>
                <a:r>
                  <a:rPr lang="en-US" dirty="0" err="1"/>
                  <a:t>készített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es</a:t>
                </a:r>
                <a:r>
                  <a:rPr lang="en-US" dirty="0"/>
                  <a:t> </a:t>
                </a:r>
                <a:r>
                  <a:rPr lang="en-US" dirty="0" err="1"/>
                  <a:t>kovariancia</a:t>
                </a:r>
                <a:r>
                  <a:rPr lang="en-US" dirty="0"/>
                  <a:t> </a:t>
                </a:r>
                <a:r>
                  <a:rPr lang="en-US" dirty="0" err="1"/>
                  <a:t>mátrix</a:t>
                </a:r>
                <a:r>
                  <a:rPr lang="en-US" dirty="0"/>
                  <a:t>, </a:t>
                </a:r>
                <a:r>
                  <a:rPr lang="en-US" dirty="0" err="1"/>
                  <a:t>akkor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̲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az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legnagyobb</a:t>
                </a:r>
                <a:r>
                  <a:rPr lang="en-US" dirty="0"/>
                  <a:t> </a:t>
                </a:r>
                <a:r>
                  <a:rPr lang="en-US" dirty="0" err="1"/>
                  <a:t>sajátértékéhez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tartozó</a:t>
                </a:r>
                <a:r>
                  <a:rPr lang="en-US" dirty="0"/>
                  <a:t> </a:t>
                </a:r>
                <a:r>
                  <a:rPr lang="en-US" dirty="0" err="1"/>
                  <a:t>sajátvektor</a:t>
                </a:r>
                <a:endParaRPr lang="en-US" dirty="0"/>
              </a:p>
              <a:p>
                <a:r>
                  <a:rPr lang="en-US" dirty="0" err="1"/>
                  <a:t>Az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főkomponens </a:t>
                </a:r>
                <a:r>
                  <a:rPr lang="en-US" dirty="0" err="1"/>
                  <a:t>által</a:t>
                </a:r>
                <a:r>
                  <a:rPr lang="en-US" dirty="0"/>
                  <a:t> </a:t>
                </a:r>
                <a:r>
                  <a:rPr lang="en-US" dirty="0" err="1"/>
                  <a:t>megtartott</a:t>
                </a:r>
                <a:r>
                  <a:rPr lang="en-US" dirty="0"/>
                  <a:t> </a:t>
                </a:r>
                <a:r>
                  <a:rPr lang="en-US" dirty="0" err="1"/>
                  <a:t>információ</a:t>
                </a:r>
                <a:endParaRPr lang="hu-H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B3E347-59BB-4733-A4AC-40E121D8B9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46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05CD19-B951-411F-AE18-1914F6A7A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11900"/>
            <a:ext cx="4114800" cy="365125"/>
          </a:xfrm>
        </p:spPr>
        <p:txBody>
          <a:bodyPr/>
          <a:lstStyle/>
          <a:p>
            <a:r>
              <a:rPr lang="hu-HU" dirty="0"/>
              <a:t>2 https://en.wikipedia.org/wiki/Principal_component_analysis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EA27757-8A57-4D3A-A599-3E93957F669F}"/>
                  </a:ext>
                </a:extLst>
              </p:cNvPr>
              <p:cNvSpPr txBox="1"/>
              <p:nvPr/>
            </p:nvSpPr>
            <p:spPr>
              <a:xfrm>
                <a:off x="5032833" y="4996072"/>
                <a:ext cx="2126334" cy="62170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0&lt;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EA27757-8A57-4D3A-A599-3E93957F66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2833" y="4996072"/>
                <a:ext cx="2126334" cy="62170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7606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75E23-8F8E-40C5-8F0A-426C34ECE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1.2 – </a:t>
            </a:r>
            <a:r>
              <a:rPr lang="en-US" dirty="0" err="1"/>
              <a:t>Főkomponens</a:t>
            </a:r>
            <a:r>
              <a:rPr lang="en-US" dirty="0"/>
              <a:t> </a:t>
            </a:r>
            <a:r>
              <a:rPr lang="en-US" dirty="0" err="1"/>
              <a:t>analízis</a:t>
            </a:r>
            <a:r>
              <a:rPr lang="en-US" dirty="0"/>
              <a:t> (PCA)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CBA311-8CC6-464F-ADE7-4DEF17B638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Ekkor ha </a:t>
                </a:r>
                <a:r>
                  <a:rPr lang="en-US" dirty="0" err="1"/>
                  <a:t>maximalizálni</a:t>
                </a:r>
                <a:r>
                  <a:rPr lang="en-US" dirty="0"/>
                  <a:t> </a:t>
                </a:r>
                <a:r>
                  <a:rPr lang="en-US" dirty="0" err="1"/>
                  <a:t>akarjuk</a:t>
                </a:r>
                <a:r>
                  <a:rPr lang="en-US" dirty="0"/>
                  <a:t> a </a:t>
                </a:r>
                <a:r>
                  <a:rPr lang="en-US" dirty="0" err="1"/>
                  <a:t>megtartott</a:t>
                </a:r>
                <a:r>
                  <a:rPr lang="en-US" dirty="0"/>
                  <a:t> </a:t>
                </a:r>
                <a:r>
                  <a:rPr lang="en-US" dirty="0" err="1"/>
                  <a:t>információt</a:t>
                </a:r>
                <a:r>
                  <a:rPr lang="en-US" dirty="0"/>
                  <a:t>, </a:t>
                </a:r>
                <a:r>
                  <a:rPr lang="en-US" dirty="0" err="1"/>
                  <a:t>akkor</a:t>
                </a:r>
                <a:r>
                  <a:rPr lang="en-US" dirty="0"/>
                  <a:t>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legnagyobb</a:t>
                </a:r>
                <a:r>
                  <a:rPr lang="en-US" dirty="0"/>
                  <a:t> </a:t>
                </a:r>
                <a:r>
                  <a:rPr lang="en-US" dirty="0" err="1"/>
                  <a:t>sajátértékhez</a:t>
                </a:r>
                <a:r>
                  <a:rPr lang="en-US" dirty="0"/>
                  <a:t> </a:t>
                </a:r>
                <a:r>
                  <a:rPr lang="en-US" dirty="0" err="1"/>
                  <a:t>tartozó</a:t>
                </a:r>
                <a:r>
                  <a:rPr lang="en-US" dirty="0"/>
                  <a:t> </a:t>
                </a:r>
                <a:r>
                  <a:rPr lang="en-US" dirty="0" err="1"/>
                  <a:t>sajátvektorok</a:t>
                </a:r>
                <a:r>
                  <a:rPr lang="en-US" dirty="0"/>
                  <a:t> </a:t>
                </a:r>
                <a:r>
                  <a:rPr lang="en-US" dirty="0" err="1"/>
                  <a:t>adják</a:t>
                </a:r>
                <a:r>
                  <a:rPr lang="en-US" dirty="0"/>
                  <a:t> a </a:t>
                </a:r>
                <a:r>
                  <a:rPr lang="en-US" dirty="0" err="1"/>
                  <a:t>lineáris</a:t>
                </a:r>
                <a:r>
                  <a:rPr lang="en-US" dirty="0"/>
                  <a:t> </a:t>
                </a:r>
                <a:r>
                  <a:rPr lang="en-US" dirty="0" err="1"/>
                  <a:t>transzformációinkat</a:t>
                </a:r>
                <a:endParaRPr lang="en-US" dirty="0"/>
              </a:p>
              <a:p>
                <a:r>
                  <a:rPr lang="en-US" dirty="0"/>
                  <a:t>A </a:t>
                </a:r>
                <a:r>
                  <a:rPr lang="en-US" dirty="0" err="1"/>
                  <a:t>teljes</a:t>
                </a:r>
                <a:r>
                  <a:rPr lang="en-US" dirty="0"/>
                  <a:t> </a:t>
                </a:r>
                <a:r>
                  <a:rPr lang="en-US" dirty="0" err="1"/>
                  <a:t>megtartott</a:t>
                </a:r>
                <a:r>
                  <a:rPr lang="en-US" dirty="0"/>
                  <a:t> </a:t>
                </a:r>
                <a:r>
                  <a:rPr lang="en-US" dirty="0" err="1"/>
                  <a:t>információ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esetén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:r>
                  <a:rPr lang="en-US" dirty="0" err="1"/>
                  <a:t>Látható</a:t>
                </a:r>
                <a:r>
                  <a:rPr lang="en-US" dirty="0"/>
                  <a:t>, </a:t>
                </a:r>
                <a:r>
                  <a:rPr lang="en-US" dirty="0" err="1"/>
                  <a:t>hogy</a:t>
                </a:r>
                <a:r>
                  <a:rPr lang="en-US" dirty="0"/>
                  <a:t> </a:t>
                </a:r>
                <a:r>
                  <a:rPr lang="en-US" dirty="0" err="1"/>
                  <a:t>szinte</a:t>
                </a:r>
                <a:r>
                  <a:rPr lang="en-US" dirty="0"/>
                  <a:t> </a:t>
                </a:r>
                <a:r>
                  <a:rPr lang="en-US" dirty="0" err="1"/>
                  <a:t>csak</a:t>
                </a:r>
                <a:r>
                  <a:rPr lang="en-US" dirty="0"/>
                  <a:t> </a:t>
                </a:r>
                <a:r>
                  <a:rPr lang="en-US" dirty="0" err="1"/>
                  <a:t>akkor</a:t>
                </a:r>
                <a:r>
                  <a:rPr lang="en-US" dirty="0"/>
                  <a:t> </a:t>
                </a:r>
                <a:r>
                  <a:rPr lang="en-US" dirty="0" err="1"/>
                  <a:t>nem</a:t>
                </a:r>
                <a:r>
                  <a:rPr lang="en-US" dirty="0"/>
                  <a:t> </a:t>
                </a:r>
                <a:r>
                  <a:rPr lang="en-US" dirty="0" err="1"/>
                  <a:t>veszítünk</a:t>
                </a:r>
                <a:r>
                  <a:rPr lang="en-US" dirty="0"/>
                  <a:t> </a:t>
                </a:r>
                <a:r>
                  <a:rPr lang="en-US" dirty="0" err="1"/>
                  <a:t>információt</a:t>
                </a:r>
                <a:r>
                  <a:rPr lang="en-US" dirty="0"/>
                  <a:t>, ha mind </a:t>
                </a:r>
                <a:r>
                  <a:rPr lang="en-US" dirty="0" err="1"/>
                  <a:t>az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oszlopot</a:t>
                </a:r>
                <a:r>
                  <a:rPr lang="en-US" dirty="0"/>
                  <a:t> </a:t>
                </a:r>
                <a:r>
                  <a:rPr lang="en-US" dirty="0" err="1"/>
                  <a:t>megtartjuk</a:t>
                </a:r>
                <a:endParaRPr lang="en-US" dirty="0"/>
              </a:p>
              <a:p>
                <a:pPr marL="0" indent="0">
                  <a:buNone/>
                </a:pPr>
                <a:endParaRPr lang="hu-H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CBA311-8CC6-464F-ADE7-4DEF17B638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8B061BB-14CA-48A1-8618-CD866D09C2C4}"/>
                  </a:ext>
                </a:extLst>
              </p:cNvPr>
              <p:cNvSpPr txBox="1"/>
              <p:nvPr/>
            </p:nvSpPr>
            <p:spPr>
              <a:xfrm>
                <a:off x="5290170" y="3658700"/>
                <a:ext cx="1611659" cy="6851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0&lt;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8B061BB-14CA-48A1-8618-CD866D09C2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170" y="3658700"/>
                <a:ext cx="1611659" cy="6851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7189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C279C-07B6-4FB8-9ABE-0BEDDDA35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1.2 – </a:t>
            </a:r>
            <a:r>
              <a:rPr lang="en-US" dirty="0" err="1"/>
              <a:t>Főkomponens</a:t>
            </a:r>
            <a:r>
              <a:rPr lang="en-US" dirty="0"/>
              <a:t> </a:t>
            </a:r>
            <a:r>
              <a:rPr lang="en-US" dirty="0" err="1"/>
              <a:t>analízis</a:t>
            </a:r>
            <a:r>
              <a:rPr lang="en-US" dirty="0"/>
              <a:t> (PCA)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6B3FD1-B27B-40E1-80F0-5B653E4CF1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PCA </a:t>
                </a:r>
                <a:r>
                  <a:rPr lang="en-US" dirty="0" err="1"/>
                  <a:t>futtatása</a:t>
                </a:r>
                <a:r>
                  <a:rPr lang="en-US" dirty="0"/>
                  <a:t> </a:t>
                </a:r>
                <a:r>
                  <a:rPr lang="en-US" dirty="0" err="1"/>
                  <a:t>előtt</a:t>
                </a:r>
                <a:r>
                  <a:rPr lang="en-US" dirty="0"/>
                  <a:t> </a:t>
                </a:r>
                <a:r>
                  <a:rPr lang="en-US" dirty="0" err="1"/>
                  <a:t>érdemes</a:t>
                </a:r>
                <a:r>
                  <a:rPr lang="en-US" dirty="0"/>
                  <a:t> </a:t>
                </a:r>
                <a:r>
                  <a:rPr lang="en-US" dirty="0" err="1"/>
                  <a:t>normalizálni</a:t>
                </a:r>
                <a:r>
                  <a:rPr lang="en-US" dirty="0"/>
                  <a:t>, </a:t>
                </a:r>
                <a:r>
                  <a:rPr lang="en-US" dirty="0" err="1"/>
                  <a:t>hogy</a:t>
                </a:r>
                <a:r>
                  <a:rPr lang="en-US" dirty="0"/>
                  <a:t> a </a:t>
                </a:r>
                <a:r>
                  <a:rPr lang="en-US" dirty="0" err="1"/>
                  <a:t>különböző</a:t>
                </a:r>
                <a:r>
                  <a:rPr lang="en-US" dirty="0"/>
                  <a:t> </a:t>
                </a:r>
                <a:r>
                  <a:rPr lang="en-US" dirty="0" err="1"/>
                  <a:t>skálájú</a:t>
                </a:r>
                <a:r>
                  <a:rPr lang="en-US" dirty="0"/>
                  <a:t> </a:t>
                </a:r>
                <a:r>
                  <a:rPr lang="en-US" dirty="0" err="1"/>
                  <a:t>adatok</a:t>
                </a:r>
                <a:r>
                  <a:rPr lang="en-US" dirty="0"/>
                  <a:t> ne </a:t>
                </a:r>
                <a:r>
                  <a:rPr lang="en-US" dirty="0" err="1"/>
                  <a:t>vigyék</a:t>
                </a:r>
                <a:r>
                  <a:rPr lang="en-US" dirty="0"/>
                  <a:t> </a:t>
                </a:r>
                <a:r>
                  <a:rPr lang="en-US" dirty="0" err="1"/>
                  <a:t>félre</a:t>
                </a:r>
                <a:r>
                  <a:rPr lang="en-US" dirty="0"/>
                  <a:t> a </a:t>
                </a:r>
                <a:r>
                  <a:rPr lang="en-US" dirty="0" err="1"/>
                  <a:t>módszert</a:t>
                </a:r>
                <a:r>
                  <a:rPr lang="en-US" dirty="0"/>
                  <a:t> (ne </a:t>
                </a:r>
                <a:r>
                  <a:rPr lang="en-US" dirty="0" err="1"/>
                  <a:t>legyen</a:t>
                </a:r>
                <a:r>
                  <a:rPr lang="en-US" dirty="0"/>
                  <a:t> </a:t>
                </a:r>
                <a:r>
                  <a:rPr lang="en-US" dirty="0" err="1"/>
                  <a:t>nagyon</a:t>
                </a:r>
                <a:r>
                  <a:rPr lang="en-US" dirty="0"/>
                  <a:t> </a:t>
                </a:r>
                <a:r>
                  <a:rPr lang="en-US" dirty="0" err="1"/>
                  <a:t>eltérő</a:t>
                </a:r>
                <a:r>
                  <a:rPr lang="en-US" dirty="0"/>
                  <a:t> a </a:t>
                </a:r>
                <a:r>
                  <a:rPr lang="en-US" dirty="0" err="1"/>
                  <a:t>szórásuk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Z-score </a:t>
                </a:r>
                <a:r>
                  <a:rPr lang="en-US" dirty="0" err="1"/>
                  <a:t>normalizálás</a:t>
                </a:r>
                <a:r>
                  <a:rPr lang="en-US" dirty="0"/>
                  <a:t>:                    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a j. </a:t>
                </a:r>
                <a:r>
                  <a:rPr lang="en-US" dirty="0" err="1"/>
                  <a:t>oszlop</a:t>
                </a:r>
                <a:r>
                  <a:rPr lang="en-US" dirty="0"/>
                  <a:t> </a:t>
                </a:r>
                <a:r>
                  <a:rPr lang="en-US" dirty="0" err="1"/>
                  <a:t>átlaga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a </a:t>
                </a:r>
                <a:r>
                  <a:rPr lang="en-US" dirty="0" err="1"/>
                  <a:t>szórása</a:t>
                </a:r>
                <a:endParaRPr lang="en-US" dirty="0"/>
              </a:p>
              <a:p>
                <a:r>
                  <a:rPr lang="en-US" dirty="0" err="1"/>
                  <a:t>Két</a:t>
                </a:r>
                <a:r>
                  <a:rPr lang="en-US" dirty="0"/>
                  <a:t> </a:t>
                </a:r>
                <a:r>
                  <a:rPr lang="en-US" dirty="0" err="1"/>
                  <a:t>megközelítés</a:t>
                </a:r>
                <a:r>
                  <a:rPr lang="en-US" dirty="0"/>
                  <a:t> </a:t>
                </a:r>
                <a:r>
                  <a:rPr lang="en-US" dirty="0" err="1"/>
                  <a:t>lehet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 err="1"/>
                  <a:t>Kikötjük</a:t>
                </a:r>
                <a:r>
                  <a:rPr lang="en-US" dirty="0"/>
                  <a:t>, </a:t>
                </a:r>
                <a:r>
                  <a:rPr lang="en-US" dirty="0" err="1"/>
                  <a:t>hogy</a:t>
                </a:r>
                <a:r>
                  <a:rPr lang="en-US" dirty="0"/>
                  <a:t> </a:t>
                </a:r>
                <a:r>
                  <a:rPr lang="en-US" dirty="0" err="1"/>
                  <a:t>mekkora</a:t>
                </a:r>
                <a:r>
                  <a:rPr lang="en-US" dirty="0"/>
                  <a:t> </a:t>
                </a:r>
                <a:r>
                  <a:rPr lang="en-US" dirty="0" err="1"/>
                  <a:t>legyen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majd</a:t>
                </a:r>
                <a:r>
                  <a:rPr lang="en-US" dirty="0"/>
                  <a:t> </a:t>
                </a:r>
                <a:r>
                  <a:rPr lang="en-US" dirty="0" err="1"/>
                  <a:t>megnézzük</a:t>
                </a:r>
                <a:r>
                  <a:rPr lang="en-US" dirty="0"/>
                  <a:t>, </a:t>
                </a:r>
                <a:r>
                  <a:rPr lang="en-US" dirty="0" err="1"/>
                  <a:t>hogy</a:t>
                </a:r>
                <a:r>
                  <a:rPr lang="en-US" dirty="0"/>
                  <a:t> </a:t>
                </a:r>
                <a:r>
                  <a:rPr lang="en-US" dirty="0" err="1"/>
                  <a:t>nem</a:t>
                </a:r>
                <a:r>
                  <a:rPr lang="en-US" dirty="0"/>
                  <a:t> </a:t>
                </a:r>
                <a:r>
                  <a:rPr lang="en-US" dirty="0" err="1"/>
                  <a:t>veszítettünk</a:t>
                </a:r>
                <a:r>
                  <a:rPr lang="en-US" dirty="0"/>
                  <a:t>-e </a:t>
                </a:r>
                <a:r>
                  <a:rPr lang="en-US" dirty="0" err="1"/>
                  <a:t>túl</a:t>
                </a:r>
                <a:r>
                  <a:rPr lang="en-US" dirty="0"/>
                  <a:t> </a:t>
                </a:r>
                <a:r>
                  <a:rPr lang="en-US" dirty="0" err="1"/>
                  <a:t>sok</a:t>
                </a:r>
                <a:r>
                  <a:rPr lang="en-US" dirty="0"/>
                  <a:t> </a:t>
                </a:r>
                <a:r>
                  <a:rPr lang="en-US" dirty="0" err="1"/>
                  <a:t>információt</a:t>
                </a:r>
                <a:endParaRPr lang="en-US" dirty="0"/>
              </a:p>
              <a:p>
                <a:pPr lvl="1"/>
                <a:r>
                  <a:rPr lang="en-US" dirty="0" err="1"/>
                  <a:t>Kikötjük</a:t>
                </a:r>
                <a:r>
                  <a:rPr lang="en-US" dirty="0"/>
                  <a:t>, </a:t>
                </a:r>
                <a:r>
                  <a:rPr lang="en-US" dirty="0" err="1"/>
                  <a:t>hogy</a:t>
                </a:r>
                <a:r>
                  <a:rPr lang="en-US" dirty="0"/>
                  <a:t> </a:t>
                </a:r>
                <a:r>
                  <a:rPr lang="en-US" dirty="0" err="1"/>
                  <a:t>mennyi</a:t>
                </a:r>
                <a:r>
                  <a:rPr lang="en-US" dirty="0"/>
                  <a:t> </a:t>
                </a:r>
                <a:r>
                  <a:rPr lang="en-US" dirty="0" err="1"/>
                  <a:t>információt</a:t>
                </a:r>
                <a:r>
                  <a:rPr lang="en-US" dirty="0"/>
                  <a:t> </a:t>
                </a:r>
                <a:r>
                  <a:rPr lang="en-US" dirty="0" err="1"/>
                  <a:t>akarunk</a:t>
                </a:r>
                <a:r>
                  <a:rPr lang="en-US" dirty="0"/>
                  <a:t> </a:t>
                </a:r>
                <a:r>
                  <a:rPr lang="en-US" dirty="0" err="1"/>
                  <a:t>megtartani</a:t>
                </a:r>
                <a:r>
                  <a:rPr lang="en-US" dirty="0"/>
                  <a:t>, </a:t>
                </a:r>
                <a:r>
                  <a:rPr lang="en-US" dirty="0" err="1"/>
                  <a:t>majd</a:t>
                </a:r>
                <a:r>
                  <a:rPr lang="en-US" dirty="0"/>
                  <a:t> </a:t>
                </a:r>
                <a:r>
                  <a:rPr lang="en-US" dirty="0" err="1"/>
                  <a:t>ennek</a:t>
                </a:r>
                <a:r>
                  <a:rPr lang="en-US" dirty="0"/>
                  <a:t> </a:t>
                </a:r>
                <a:r>
                  <a:rPr lang="en-US" dirty="0" err="1"/>
                  <a:t>megfelelően</a:t>
                </a:r>
                <a:r>
                  <a:rPr lang="en-US" dirty="0"/>
                  <a:t> </a:t>
                </a:r>
                <a:r>
                  <a:rPr lang="en-US" dirty="0" err="1"/>
                  <a:t>választunk</a:t>
                </a:r>
                <a:r>
                  <a:rPr lang="en-US" dirty="0"/>
                  <a:t> </a:t>
                </a:r>
                <a:r>
                  <a:rPr lang="en-US" dirty="0" err="1"/>
                  <a:t>egy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-t</a:t>
                </a:r>
              </a:p>
              <a:p>
                <a:r>
                  <a:rPr lang="en-US" dirty="0"/>
                  <a:t>Ha a </a:t>
                </a:r>
                <a:r>
                  <a:rPr lang="en-US" dirty="0" err="1"/>
                  <a:t>súlyvektorok</a:t>
                </a:r>
                <a:r>
                  <a:rPr lang="en-US" dirty="0"/>
                  <a:t> </a:t>
                </a:r>
                <a:r>
                  <a:rPr lang="en-US" dirty="0" err="1"/>
                  <a:t>rosszul</a:t>
                </a:r>
                <a:r>
                  <a:rPr lang="en-US" dirty="0"/>
                  <a:t> </a:t>
                </a:r>
                <a:r>
                  <a:rPr lang="en-US" dirty="0" err="1"/>
                  <a:t>értelmezhetőek</a:t>
                </a:r>
                <a:r>
                  <a:rPr lang="en-US" dirty="0"/>
                  <a:t>, </a:t>
                </a:r>
                <a:r>
                  <a:rPr lang="en-US" dirty="0" err="1"/>
                  <a:t>akkor</a:t>
                </a:r>
                <a:r>
                  <a:rPr lang="en-US" dirty="0"/>
                  <a:t> </a:t>
                </a:r>
                <a:r>
                  <a:rPr lang="en-US" dirty="0" err="1"/>
                  <a:t>érdemes</a:t>
                </a:r>
                <a:r>
                  <a:rPr lang="en-US" dirty="0"/>
                  <a:t> </a:t>
                </a:r>
                <a:r>
                  <a:rPr lang="en-US" dirty="0" err="1"/>
                  <a:t>elforgatni</a:t>
                </a:r>
                <a:endParaRPr lang="en-US" dirty="0"/>
              </a:p>
              <a:p>
                <a:pPr lvl="1"/>
                <a:r>
                  <a:rPr lang="en-US" dirty="0"/>
                  <a:t>Varimax</a:t>
                </a:r>
              </a:p>
              <a:p>
                <a:pPr lvl="1"/>
                <a:r>
                  <a:rPr lang="en-US" dirty="0" err="1"/>
                  <a:t>Quartimax</a:t>
                </a: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6B3FD1-B27B-40E1-80F0-5B653E4CF1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101" b="-280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39045C4-E81D-4C3D-A811-6ABA6EE861AC}"/>
                  </a:ext>
                </a:extLst>
              </p:cNvPr>
              <p:cNvSpPr txBox="1"/>
              <p:nvPr/>
            </p:nvSpPr>
            <p:spPr>
              <a:xfrm>
                <a:off x="4065225" y="2643810"/>
                <a:ext cx="1384610" cy="5604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39045C4-E81D-4C3D-A811-6ABA6EE861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5225" y="2643810"/>
                <a:ext cx="1384610" cy="5604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7924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0D595-8F0A-4BE4-8325-638A0059D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1.3 – </a:t>
            </a:r>
            <a:r>
              <a:rPr lang="en-US" dirty="0" err="1"/>
              <a:t>Példa</a:t>
            </a:r>
            <a:endParaRPr lang="hu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719FF-CA18-4D34-8A1D-A01CBAEC1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Van </a:t>
            </a:r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dirty="0" err="1"/>
              <a:t>üzletünk</a:t>
            </a:r>
            <a:r>
              <a:rPr lang="en-US" dirty="0"/>
              <a:t>, </a:t>
            </a:r>
            <a:r>
              <a:rPr lang="en-US" dirty="0" err="1"/>
              <a:t>ahol</a:t>
            </a:r>
            <a:r>
              <a:rPr lang="en-US" dirty="0"/>
              <a:t> </a:t>
            </a:r>
            <a:r>
              <a:rPr lang="en-US" dirty="0" err="1"/>
              <a:t>tároljuk</a:t>
            </a:r>
            <a:r>
              <a:rPr lang="en-US" dirty="0"/>
              <a:t> a </a:t>
            </a:r>
            <a:r>
              <a:rPr lang="en-US" dirty="0" err="1"/>
              <a:t>vásárlóink</a:t>
            </a:r>
            <a:r>
              <a:rPr lang="en-US" dirty="0"/>
              <a:t> </a:t>
            </a:r>
            <a:r>
              <a:rPr lang="en-US" dirty="0" err="1"/>
              <a:t>adatait</a:t>
            </a:r>
            <a:endParaRPr lang="en-US" dirty="0"/>
          </a:p>
          <a:p>
            <a:r>
              <a:rPr lang="en-US" dirty="0" err="1"/>
              <a:t>Változóink</a:t>
            </a:r>
            <a:r>
              <a:rPr lang="en-US" dirty="0"/>
              <a:t>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6DB869-DE0C-4EBF-A6C6-822A1E3630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769" r="71621" b="10407"/>
          <a:stretch/>
        </p:blipFill>
        <p:spPr>
          <a:xfrm>
            <a:off x="2901737" y="2372139"/>
            <a:ext cx="2279864" cy="428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648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B081F-9D46-4FD5-B884-F59B36D05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1.3 – </a:t>
            </a:r>
            <a:r>
              <a:rPr lang="en-US" dirty="0" err="1"/>
              <a:t>Példa</a:t>
            </a:r>
            <a:endParaRPr lang="hu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FE496-0EA1-424A-84CF-6DF759F939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változóink</a:t>
            </a:r>
            <a:r>
              <a:rPr lang="en-US" dirty="0"/>
              <a:t> </a:t>
            </a:r>
            <a:r>
              <a:rPr lang="en-US" dirty="0" err="1"/>
              <a:t>száma</a:t>
            </a:r>
            <a:r>
              <a:rPr lang="en-US" dirty="0"/>
              <a:t> </a:t>
            </a:r>
            <a:r>
              <a:rPr lang="en-US" dirty="0" err="1"/>
              <a:t>viszonylag</a:t>
            </a:r>
            <a:r>
              <a:rPr lang="en-US" dirty="0"/>
              <a:t> </a:t>
            </a:r>
            <a:r>
              <a:rPr lang="en-US" dirty="0" err="1"/>
              <a:t>magas</a:t>
            </a:r>
            <a:r>
              <a:rPr lang="en-US" dirty="0"/>
              <a:t>, 15</a:t>
            </a:r>
          </a:p>
          <a:p>
            <a:r>
              <a:rPr lang="en-US" dirty="0" err="1"/>
              <a:t>Szeretnénk</a:t>
            </a:r>
            <a:r>
              <a:rPr lang="en-US" dirty="0"/>
              <a:t> a </a:t>
            </a:r>
            <a:r>
              <a:rPr lang="en-US" dirty="0" err="1"/>
              <a:t>vásárlóinkat</a:t>
            </a:r>
            <a:r>
              <a:rPr lang="en-US" dirty="0"/>
              <a:t> </a:t>
            </a:r>
            <a:r>
              <a:rPr lang="en-US" dirty="0" err="1"/>
              <a:t>kevesebb</a:t>
            </a:r>
            <a:r>
              <a:rPr lang="en-US" dirty="0"/>
              <a:t>, </a:t>
            </a:r>
            <a:r>
              <a:rPr lang="en-US" dirty="0" err="1"/>
              <a:t>egyszerűbb</a:t>
            </a:r>
            <a:r>
              <a:rPr lang="en-US" dirty="0"/>
              <a:t> </a:t>
            </a:r>
            <a:r>
              <a:rPr lang="en-US" dirty="0" err="1"/>
              <a:t>adattal</a:t>
            </a:r>
            <a:r>
              <a:rPr lang="en-US" dirty="0"/>
              <a:t> </a:t>
            </a:r>
            <a:r>
              <a:rPr lang="en-US" dirty="0" err="1"/>
              <a:t>leírni</a:t>
            </a:r>
            <a:endParaRPr lang="en-US" dirty="0"/>
          </a:p>
          <a:p>
            <a:r>
              <a:rPr lang="en-US" dirty="0" err="1"/>
              <a:t>Egyelőre</a:t>
            </a:r>
            <a:r>
              <a:rPr lang="en-US" dirty="0"/>
              <a:t>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csinálunk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adatokon</a:t>
            </a:r>
            <a:r>
              <a:rPr lang="en-US" dirty="0"/>
              <a:t> </a:t>
            </a:r>
            <a:r>
              <a:rPr lang="en-US" dirty="0" err="1"/>
              <a:t>előfeldolgozást</a:t>
            </a:r>
            <a:endParaRPr lang="en-US" dirty="0"/>
          </a:p>
          <a:p>
            <a:r>
              <a:rPr lang="en-US" dirty="0" err="1"/>
              <a:t>Lefuttatunk</a:t>
            </a:r>
            <a:r>
              <a:rPr lang="en-US" dirty="0"/>
              <a:t> </a:t>
            </a:r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dirty="0" err="1"/>
              <a:t>főkomponens</a:t>
            </a:r>
            <a:r>
              <a:rPr lang="en-US" dirty="0"/>
              <a:t> </a:t>
            </a:r>
            <a:r>
              <a:rPr lang="en-US" dirty="0" err="1"/>
              <a:t>elemzést</a:t>
            </a:r>
            <a:endParaRPr lang="en-US" dirty="0"/>
          </a:p>
          <a:p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információveszteségünk</a:t>
            </a:r>
            <a:r>
              <a:rPr lang="en-US" dirty="0"/>
              <a:t> ne </a:t>
            </a:r>
            <a:r>
              <a:rPr lang="en-US" dirty="0" err="1"/>
              <a:t>haladja</a:t>
            </a:r>
            <a:r>
              <a:rPr lang="en-US" dirty="0"/>
              <a:t> meg a 40%-</a:t>
            </a:r>
            <a:r>
              <a:rPr lang="en-US" dirty="0" err="1"/>
              <a:t>ot</a:t>
            </a:r>
            <a:r>
              <a:rPr lang="en-US" dirty="0"/>
              <a:t> (</a:t>
            </a:r>
            <a:r>
              <a:rPr lang="en-US" dirty="0" err="1"/>
              <a:t>általában</a:t>
            </a:r>
            <a:r>
              <a:rPr lang="en-US" dirty="0"/>
              <a:t> </a:t>
            </a:r>
            <a:r>
              <a:rPr lang="en-US" dirty="0" err="1"/>
              <a:t>ezt</a:t>
            </a:r>
            <a:r>
              <a:rPr lang="en-US" dirty="0"/>
              <a:t> a </a:t>
            </a:r>
            <a:r>
              <a:rPr lang="en-US" dirty="0" err="1"/>
              <a:t>küszöböt</a:t>
            </a:r>
            <a:r>
              <a:rPr lang="en-US" dirty="0"/>
              <a:t> </a:t>
            </a:r>
            <a:r>
              <a:rPr lang="en-US" dirty="0" err="1"/>
              <a:t>szoktuk</a:t>
            </a:r>
            <a:r>
              <a:rPr lang="en-US" dirty="0"/>
              <a:t> </a:t>
            </a:r>
            <a:r>
              <a:rPr lang="en-US" dirty="0" err="1"/>
              <a:t>választani</a:t>
            </a:r>
            <a:r>
              <a:rPr lang="en-US" dirty="0"/>
              <a:t>, de </a:t>
            </a:r>
            <a:r>
              <a:rPr lang="en-US" dirty="0" err="1"/>
              <a:t>ez</a:t>
            </a:r>
            <a:r>
              <a:rPr lang="en-US" dirty="0"/>
              <a:t> </a:t>
            </a:r>
            <a:r>
              <a:rPr lang="en-US" dirty="0" err="1"/>
              <a:t>csak</a:t>
            </a:r>
            <a:r>
              <a:rPr lang="en-US" dirty="0"/>
              <a:t> </a:t>
            </a:r>
            <a:r>
              <a:rPr lang="en-US" dirty="0" err="1"/>
              <a:t>ökölszabály</a:t>
            </a:r>
            <a:r>
              <a:rPr lang="en-US" dirty="0"/>
              <a:t>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43471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57FAE-4805-4619-BAD2-796CB14E2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1.3 – </a:t>
            </a:r>
            <a:r>
              <a:rPr lang="en-US" dirty="0" err="1"/>
              <a:t>Példa</a:t>
            </a:r>
            <a:endParaRPr lang="hu-H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E39A0B-6ADD-40D0-9D51-3B381C924A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0484"/>
          <a:stretch/>
        </p:blipFill>
        <p:spPr>
          <a:xfrm>
            <a:off x="432494" y="1690688"/>
            <a:ext cx="3900369" cy="44006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244EF2-1CFC-4377-9714-36BB2D93B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2154" y="1663367"/>
            <a:ext cx="6393257" cy="468763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47834E1-6DF5-4F5B-91CA-B67EABA0ED4C}"/>
              </a:ext>
            </a:extLst>
          </p:cNvPr>
          <p:cNvCxnSpPr/>
          <p:nvPr/>
        </p:nvCxnSpPr>
        <p:spPr>
          <a:xfrm>
            <a:off x="4823789" y="1524000"/>
            <a:ext cx="0" cy="5141843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0045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FA173-83D0-4CFB-8922-615C6A259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1.3 – </a:t>
            </a:r>
            <a:r>
              <a:rPr lang="en-US" dirty="0" err="1"/>
              <a:t>Példa</a:t>
            </a:r>
            <a:endParaRPr lang="hu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B3B64-57F3-40EA-AE9E-70731B542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komponens</a:t>
            </a:r>
            <a:r>
              <a:rPr lang="en-US" dirty="0"/>
              <a:t> </a:t>
            </a:r>
            <a:r>
              <a:rPr lang="en-US" dirty="0" err="1"/>
              <a:t>mátrix</a:t>
            </a:r>
            <a:r>
              <a:rPr lang="en-US" dirty="0"/>
              <a:t> (</a:t>
            </a:r>
            <a:r>
              <a:rPr lang="en-US" dirty="0" err="1"/>
              <a:t>ami</a:t>
            </a:r>
            <a:r>
              <a:rPr lang="en-US" dirty="0"/>
              <a:t> a </a:t>
            </a:r>
            <a:r>
              <a:rPr lang="en-US" dirty="0" err="1"/>
              <a:t>lineáris</a:t>
            </a:r>
            <a:r>
              <a:rPr lang="en-US" dirty="0"/>
              <a:t> </a:t>
            </a:r>
            <a:r>
              <a:rPr lang="en-US" dirty="0" err="1"/>
              <a:t>kombináció</a:t>
            </a:r>
            <a:r>
              <a:rPr lang="en-US" dirty="0"/>
              <a:t> </a:t>
            </a:r>
            <a:r>
              <a:rPr lang="en-US" dirty="0" err="1"/>
              <a:t>súlyait</a:t>
            </a:r>
            <a:r>
              <a:rPr lang="en-US" dirty="0"/>
              <a:t> </a:t>
            </a:r>
            <a:r>
              <a:rPr lang="en-US" dirty="0" err="1"/>
              <a:t>tartalmazza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egyes</a:t>
            </a:r>
            <a:r>
              <a:rPr lang="en-US" dirty="0"/>
              <a:t> </a:t>
            </a:r>
            <a:r>
              <a:rPr lang="en-US" dirty="0" err="1"/>
              <a:t>főkomponensekhez</a:t>
            </a:r>
            <a:r>
              <a:rPr lang="en-US" dirty="0"/>
              <a:t>) </a:t>
            </a:r>
            <a:r>
              <a:rPr lang="en-US" dirty="0" err="1"/>
              <a:t>akkor</a:t>
            </a:r>
            <a:r>
              <a:rPr lang="en-US" dirty="0"/>
              <a:t> </a:t>
            </a:r>
            <a:r>
              <a:rPr lang="en-US" dirty="0" err="1"/>
              <a:t>jó</a:t>
            </a:r>
            <a:r>
              <a:rPr lang="en-US" dirty="0"/>
              <a:t>, ha a </a:t>
            </a:r>
            <a:r>
              <a:rPr lang="en-US" dirty="0" err="1"/>
              <a:t>soraiban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oszlopaiban</a:t>
            </a:r>
            <a:r>
              <a:rPr lang="en-US" dirty="0"/>
              <a:t> </a:t>
            </a:r>
            <a:r>
              <a:rPr lang="en-US" dirty="0" err="1"/>
              <a:t>kevés</a:t>
            </a:r>
            <a:r>
              <a:rPr lang="en-US" dirty="0"/>
              <a:t> </a:t>
            </a:r>
            <a:r>
              <a:rPr lang="en-US" dirty="0" err="1"/>
              <a:t>nagy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sok</a:t>
            </a:r>
            <a:r>
              <a:rPr lang="en-US" dirty="0"/>
              <a:t> </a:t>
            </a:r>
            <a:r>
              <a:rPr lang="en-US" dirty="0" err="1"/>
              <a:t>kicsi</a:t>
            </a:r>
            <a:r>
              <a:rPr lang="en-US" dirty="0"/>
              <a:t> </a:t>
            </a:r>
            <a:r>
              <a:rPr lang="en-US" dirty="0" err="1"/>
              <a:t>abszolút</a:t>
            </a:r>
            <a:r>
              <a:rPr lang="en-US" dirty="0"/>
              <a:t> </a:t>
            </a:r>
            <a:r>
              <a:rPr lang="en-US" dirty="0" err="1"/>
              <a:t>érték</a:t>
            </a:r>
            <a:r>
              <a:rPr lang="hu-HU" dirty="0"/>
              <a:t>ű</a:t>
            </a:r>
            <a:r>
              <a:rPr lang="en-US" dirty="0"/>
              <a:t> </a:t>
            </a:r>
            <a:r>
              <a:rPr lang="en-US" dirty="0" err="1"/>
              <a:t>szám</a:t>
            </a:r>
            <a:r>
              <a:rPr lang="en-US" dirty="0"/>
              <a:t> </a:t>
            </a:r>
            <a:r>
              <a:rPr lang="en-US" dirty="0" err="1"/>
              <a:t>áll</a:t>
            </a:r>
            <a:endParaRPr lang="en-US" dirty="0"/>
          </a:p>
          <a:p>
            <a:pPr lvl="1"/>
            <a:r>
              <a:rPr lang="en-US" dirty="0" err="1"/>
              <a:t>Ekkor</a:t>
            </a:r>
            <a:r>
              <a:rPr lang="en-US" dirty="0"/>
              <a:t> </a:t>
            </a:r>
            <a:r>
              <a:rPr lang="en-US" dirty="0" err="1"/>
              <a:t>viszonylag</a:t>
            </a:r>
            <a:r>
              <a:rPr lang="en-US" dirty="0"/>
              <a:t> </a:t>
            </a:r>
            <a:r>
              <a:rPr lang="en-US" dirty="0" err="1"/>
              <a:t>egyértelmű</a:t>
            </a:r>
            <a:r>
              <a:rPr lang="en-US" dirty="0"/>
              <a:t>, </a:t>
            </a:r>
            <a:r>
              <a:rPr lang="en-US" dirty="0" err="1"/>
              <a:t>hogy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egyes</a:t>
            </a:r>
            <a:r>
              <a:rPr lang="en-US" dirty="0"/>
              <a:t> </a:t>
            </a:r>
            <a:r>
              <a:rPr lang="en-US" dirty="0" err="1"/>
              <a:t>változóink</a:t>
            </a:r>
            <a:r>
              <a:rPr lang="en-US" dirty="0"/>
              <a:t> </a:t>
            </a:r>
            <a:r>
              <a:rPr lang="en-US" dirty="0" err="1"/>
              <a:t>főleg</a:t>
            </a:r>
            <a:r>
              <a:rPr lang="en-US" dirty="0"/>
              <a:t> </a:t>
            </a:r>
            <a:r>
              <a:rPr lang="en-US" dirty="0" err="1"/>
              <a:t>melyik</a:t>
            </a:r>
            <a:r>
              <a:rPr lang="en-US" dirty="0"/>
              <a:t> </a:t>
            </a:r>
            <a:r>
              <a:rPr lang="en-US" dirty="0" err="1"/>
              <a:t>komponensek</a:t>
            </a:r>
            <a:r>
              <a:rPr lang="en-US" dirty="0"/>
              <a:t> </a:t>
            </a:r>
            <a:r>
              <a:rPr lang="en-US" dirty="0" err="1"/>
              <a:t>előállításában</a:t>
            </a:r>
            <a:r>
              <a:rPr lang="en-US" dirty="0"/>
              <a:t> </a:t>
            </a:r>
            <a:r>
              <a:rPr lang="en-US" dirty="0" err="1"/>
              <a:t>vesznek</a:t>
            </a:r>
            <a:r>
              <a:rPr lang="en-US" dirty="0"/>
              <a:t> </a:t>
            </a:r>
            <a:r>
              <a:rPr lang="en-US" dirty="0" err="1"/>
              <a:t>részt</a:t>
            </a:r>
            <a:endParaRPr lang="en-US" dirty="0"/>
          </a:p>
          <a:p>
            <a:r>
              <a:rPr lang="en-US" dirty="0" err="1"/>
              <a:t>Látható</a:t>
            </a:r>
            <a:r>
              <a:rPr lang="en-US" dirty="0"/>
              <a:t>, </a:t>
            </a:r>
            <a:r>
              <a:rPr lang="en-US" dirty="0" err="1"/>
              <a:t>hogy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előbbi</a:t>
            </a:r>
            <a:r>
              <a:rPr lang="en-US" dirty="0"/>
              <a:t> </a:t>
            </a:r>
            <a:r>
              <a:rPr lang="en-US" dirty="0" err="1"/>
              <a:t>mátrixra</a:t>
            </a:r>
            <a:r>
              <a:rPr lang="en-US" dirty="0"/>
              <a:t> </a:t>
            </a:r>
            <a:r>
              <a:rPr lang="en-US" dirty="0" err="1"/>
              <a:t>ez</a:t>
            </a:r>
            <a:r>
              <a:rPr lang="en-US" dirty="0"/>
              <a:t> </a:t>
            </a:r>
            <a:r>
              <a:rPr lang="en-US" dirty="0" err="1"/>
              <a:t>majdnem</a:t>
            </a:r>
            <a:r>
              <a:rPr lang="en-US" dirty="0"/>
              <a:t> </a:t>
            </a:r>
            <a:r>
              <a:rPr lang="en-US" dirty="0" err="1"/>
              <a:t>teljesül</a:t>
            </a:r>
            <a:r>
              <a:rPr lang="en-US" dirty="0"/>
              <a:t>, de </a:t>
            </a:r>
            <a:r>
              <a:rPr lang="en-US" dirty="0" err="1"/>
              <a:t>azért</a:t>
            </a:r>
            <a:r>
              <a:rPr lang="en-US" dirty="0"/>
              <a:t> </a:t>
            </a:r>
            <a:r>
              <a:rPr lang="en-US" dirty="0" err="1"/>
              <a:t>hajtsunk</a:t>
            </a:r>
            <a:r>
              <a:rPr lang="en-US" dirty="0"/>
              <a:t> </a:t>
            </a:r>
            <a:r>
              <a:rPr lang="en-US" dirty="0" err="1"/>
              <a:t>végre</a:t>
            </a:r>
            <a:r>
              <a:rPr lang="en-US" dirty="0"/>
              <a:t> </a:t>
            </a:r>
            <a:r>
              <a:rPr lang="en-US" dirty="0" err="1"/>
              <a:t>rajta</a:t>
            </a:r>
            <a:r>
              <a:rPr lang="en-US" dirty="0"/>
              <a:t> </a:t>
            </a:r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b="1" i="1" dirty="0"/>
              <a:t>varimax</a:t>
            </a:r>
            <a:r>
              <a:rPr lang="en-US" dirty="0"/>
              <a:t> </a:t>
            </a:r>
            <a:r>
              <a:rPr lang="en-US" dirty="0" err="1"/>
              <a:t>forgatást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644661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F2383-0E2D-49D2-ACA7-AF8205F78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1.3 – </a:t>
            </a:r>
            <a:r>
              <a:rPr lang="en-US" dirty="0" err="1"/>
              <a:t>Példa</a:t>
            </a:r>
            <a:endParaRPr lang="hu-H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F6ED63-262E-4F45-8B72-A16AD3D16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074" y="1832107"/>
            <a:ext cx="6363369" cy="48343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564153-F191-4FE6-B07B-9906C2DEA523}"/>
              </a:ext>
            </a:extLst>
          </p:cNvPr>
          <p:cNvSpPr txBox="1"/>
          <p:nvPr/>
        </p:nvSpPr>
        <p:spPr>
          <a:xfrm>
            <a:off x="5870712" y="1207400"/>
            <a:ext cx="6254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(A </a:t>
            </a:r>
            <a:r>
              <a:rPr lang="en-US" dirty="0" err="1"/>
              <a:t>forgatás</a:t>
            </a:r>
            <a:r>
              <a:rPr lang="en-US" dirty="0"/>
              <a:t> </a:t>
            </a:r>
            <a:r>
              <a:rPr lang="en-US" dirty="0" err="1"/>
              <a:t>hatására</a:t>
            </a:r>
            <a:r>
              <a:rPr lang="en-US" dirty="0"/>
              <a:t> </a:t>
            </a:r>
            <a:r>
              <a:rPr lang="en-US" dirty="0" err="1"/>
              <a:t>még</a:t>
            </a:r>
            <a:r>
              <a:rPr lang="en-US" dirty="0"/>
              <a:t> </a:t>
            </a:r>
            <a:r>
              <a:rPr lang="en-US" dirty="0" err="1"/>
              <a:t>jobban</a:t>
            </a:r>
            <a:r>
              <a:rPr lang="en-US" dirty="0"/>
              <a:t> </a:t>
            </a:r>
            <a:r>
              <a:rPr lang="en-US" dirty="0" err="1"/>
              <a:t>értelmezhető</a:t>
            </a:r>
            <a:r>
              <a:rPr lang="en-US" dirty="0"/>
              <a:t> </a:t>
            </a:r>
            <a:r>
              <a:rPr lang="en-US" dirty="0" err="1"/>
              <a:t>mátrixot</a:t>
            </a:r>
            <a:r>
              <a:rPr lang="en-US" dirty="0"/>
              <a:t> </a:t>
            </a:r>
            <a:r>
              <a:rPr lang="en-US" dirty="0" err="1"/>
              <a:t>kaptunk</a:t>
            </a:r>
            <a:r>
              <a:rPr lang="en-US" dirty="0"/>
              <a:t>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701647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F2383-0E2D-49D2-ACA7-AF8205F78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1.3 – </a:t>
            </a:r>
            <a:r>
              <a:rPr lang="en-US" dirty="0" err="1"/>
              <a:t>Példa</a:t>
            </a:r>
            <a:endParaRPr lang="hu-H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F6ED63-262E-4F45-8B72-A16AD3D16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074" y="1832107"/>
            <a:ext cx="6363369" cy="483436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F756ED0-A8CA-419B-9A61-9470098A9A86}"/>
              </a:ext>
            </a:extLst>
          </p:cNvPr>
          <p:cNvSpPr/>
          <p:nvPr/>
        </p:nvSpPr>
        <p:spPr>
          <a:xfrm>
            <a:off x="2564297" y="5336270"/>
            <a:ext cx="2392016" cy="64046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DB21FB2-5421-4AD2-BA46-2CDB89E3DBA3}"/>
              </a:ext>
            </a:extLst>
          </p:cNvPr>
          <p:cNvSpPr/>
          <p:nvPr/>
        </p:nvSpPr>
        <p:spPr>
          <a:xfrm>
            <a:off x="4214191" y="2345635"/>
            <a:ext cx="802878" cy="371060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8C3DC0-80E9-45EC-9798-64FBB1FDF986}"/>
              </a:ext>
            </a:extLst>
          </p:cNvPr>
          <p:cNvSpPr/>
          <p:nvPr/>
        </p:nvSpPr>
        <p:spPr>
          <a:xfrm>
            <a:off x="2564297" y="4659783"/>
            <a:ext cx="2392016" cy="429052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87F72D-B5E9-4728-9E0D-50987927680A}"/>
              </a:ext>
            </a:extLst>
          </p:cNvPr>
          <p:cNvSpPr txBox="1"/>
          <p:nvPr/>
        </p:nvSpPr>
        <p:spPr>
          <a:xfrm>
            <a:off x="7180995" y="1027906"/>
            <a:ext cx="3841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Első</a:t>
            </a:r>
            <a:r>
              <a:rPr lang="en-US" b="1" dirty="0"/>
              <a:t> </a:t>
            </a:r>
            <a:r>
              <a:rPr lang="en-US" b="1" dirty="0" err="1"/>
              <a:t>főkomponens</a:t>
            </a:r>
            <a:r>
              <a:rPr lang="en-US" dirty="0"/>
              <a:t>: </a:t>
            </a:r>
            <a:r>
              <a:rPr lang="en-US" dirty="0" err="1"/>
              <a:t>ügyfél</a:t>
            </a:r>
            <a:r>
              <a:rPr lang="en-US" dirty="0"/>
              <a:t> </a:t>
            </a:r>
            <a:r>
              <a:rPr lang="en-US" dirty="0" err="1"/>
              <a:t>elégedettség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890092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F2383-0E2D-49D2-ACA7-AF8205F78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1.3 – </a:t>
            </a:r>
            <a:r>
              <a:rPr lang="en-US" dirty="0" err="1"/>
              <a:t>Példa</a:t>
            </a:r>
            <a:endParaRPr lang="hu-H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F6ED63-262E-4F45-8B72-A16AD3D16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074" y="1832107"/>
            <a:ext cx="6363369" cy="483436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7218923-A9B5-4BD5-84E5-8E995E8EE0C8}"/>
              </a:ext>
            </a:extLst>
          </p:cNvPr>
          <p:cNvSpPr/>
          <p:nvPr/>
        </p:nvSpPr>
        <p:spPr>
          <a:xfrm>
            <a:off x="2564297" y="4426226"/>
            <a:ext cx="3094381" cy="20541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2F144E-0CCE-43DE-8018-3F4A71ABD72E}"/>
              </a:ext>
            </a:extLst>
          </p:cNvPr>
          <p:cNvSpPr/>
          <p:nvPr/>
        </p:nvSpPr>
        <p:spPr>
          <a:xfrm>
            <a:off x="4969565" y="2345635"/>
            <a:ext cx="802878" cy="371060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543B6AF-A7D0-42F9-96FB-9F058265471D}"/>
              </a:ext>
            </a:extLst>
          </p:cNvPr>
          <p:cNvSpPr/>
          <p:nvPr/>
        </p:nvSpPr>
        <p:spPr>
          <a:xfrm>
            <a:off x="2564297" y="5114296"/>
            <a:ext cx="3094381" cy="20541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DAB6FF-8860-4E16-B688-21F7ACC43FE8}"/>
              </a:ext>
            </a:extLst>
          </p:cNvPr>
          <p:cNvSpPr txBox="1"/>
          <p:nvPr/>
        </p:nvSpPr>
        <p:spPr>
          <a:xfrm>
            <a:off x="7180995" y="1027906"/>
            <a:ext cx="4819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Második</a:t>
            </a:r>
            <a:r>
              <a:rPr lang="en-US" b="1" dirty="0"/>
              <a:t> </a:t>
            </a:r>
            <a:r>
              <a:rPr lang="en-US" b="1" dirty="0" err="1"/>
              <a:t>főkomponens</a:t>
            </a:r>
            <a:r>
              <a:rPr lang="en-US" dirty="0"/>
              <a:t>: </a:t>
            </a:r>
            <a:r>
              <a:rPr lang="en-US" dirty="0" err="1"/>
              <a:t>dolgozóink</a:t>
            </a:r>
            <a:r>
              <a:rPr lang="en-US" dirty="0"/>
              <a:t> </a:t>
            </a:r>
            <a:r>
              <a:rPr lang="en-US" dirty="0" err="1"/>
              <a:t>hatékonysága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58818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00494-C8FC-4F90-ACE1-5F4AE8727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Ütemterv</a:t>
            </a:r>
            <a:endParaRPr lang="hu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EFDAD-5F6B-4F1B-A177-8E2F01847F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1"/>
            <a:r>
              <a:rPr lang="en-US" dirty="0"/>
              <a:t>1 - </a:t>
            </a:r>
            <a:r>
              <a:rPr lang="en-US" dirty="0" err="1"/>
              <a:t>Dimenziócsökkentés</a:t>
            </a:r>
            <a:endParaRPr lang="en-US" dirty="0"/>
          </a:p>
          <a:p>
            <a:pPr lvl="2"/>
            <a:r>
              <a:rPr lang="en-US" dirty="0"/>
              <a:t>1.1 – </a:t>
            </a:r>
            <a:r>
              <a:rPr lang="en-US" dirty="0" err="1"/>
              <a:t>Probléma</a:t>
            </a:r>
            <a:r>
              <a:rPr lang="en-US" dirty="0"/>
              <a:t>: </a:t>
            </a:r>
            <a:r>
              <a:rPr lang="en-US" dirty="0" err="1"/>
              <a:t>dimenzionalitás</a:t>
            </a:r>
            <a:r>
              <a:rPr lang="en-US" dirty="0"/>
              <a:t> </a:t>
            </a:r>
            <a:r>
              <a:rPr lang="en-US" dirty="0" err="1"/>
              <a:t>átka</a:t>
            </a:r>
            <a:endParaRPr lang="en-US" dirty="0"/>
          </a:p>
          <a:p>
            <a:pPr lvl="2"/>
            <a:r>
              <a:rPr lang="en-US" dirty="0"/>
              <a:t>1.2 – </a:t>
            </a:r>
            <a:r>
              <a:rPr lang="en-US" dirty="0" err="1"/>
              <a:t>Dimenziócsökkentő</a:t>
            </a:r>
            <a:r>
              <a:rPr lang="en-US" dirty="0"/>
              <a:t> </a:t>
            </a:r>
            <a:r>
              <a:rPr lang="en-US" dirty="0" err="1"/>
              <a:t>módszerek</a:t>
            </a:r>
            <a:r>
              <a:rPr lang="en-US" dirty="0"/>
              <a:t> (pl. </a:t>
            </a:r>
            <a:r>
              <a:rPr lang="en-US" dirty="0" err="1"/>
              <a:t>főkomponens</a:t>
            </a:r>
            <a:r>
              <a:rPr lang="en-US" dirty="0"/>
              <a:t> </a:t>
            </a:r>
            <a:r>
              <a:rPr lang="en-US" dirty="0" err="1"/>
              <a:t>analízis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1.3 – </a:t>
            </a:r>
            <a:r>
              <a:rPr lang="en-US" dirty="0" err="1"/>
              <a:t>Példa</a:t>
            </a:r>
            <a:endParaRPr lang="en-US" dirty="0"/>
          </a:p>
          <a:p>
            <a:pPr lvl="1"/>
            <a:r>
              <a:rPr lang="en-US" dirty="0"/>
              <a:t>2 - </a:t>
            </a:r>
            <a:r>
              <a:rPr lang="en-US" dirty="0" err="1"/>
              <a:t>Osztályozási</a:t>
            </a:r>
            <a:r>
              <a:rPr lang="en-US" dirty="0"/>
              <a:t> </a:t>
            </a:r>
            <a:r>
              <a:rPr lang="en-US" dirty="0" err="1"/>
              <a:t>címkék</a:t>
            </a:r>
            <a:r>
              <a:rPr lang="en-US" dirty="0"/>
              <a:t> </a:t>
            </a:r>
            <a:r>
              <a:rPr lang="en-US" dirty="0" err="1"/>
              <a:t>hiánya</a:t>
            </a:r>
            <a:r>
              <a:rPr lang="en-US" dirty="0"/>
              <a:t> (unsupervised learning)</a:t>
            </a:r>
          </a:p>
          <a:p>
            <a:pPr lvl="2"/>
            <a:r>
              <a:rPr lang="en-US" dirty="0"/>
              <a:t>2.1 – K-means </a:t>
            </a:r>
            <a:r>
              <a:rPr lang="en-US" dirty="0" err="1"/>
              <a:t>klaszterezés</a:t>
            </a:r>
            <a:endParaRPr lang="en-US" dirty="0"/>
          </a:p>
          <a:p>
            <a:pPr lvl="2"/>
            <a:r>
              <a:rPr lang="en-US" dirty="0"/>
              <a:t>2.2 – </a:t>
            </a:r>
            <a:r>
              <a:rPr lang="en-US" dirty="0" err="1"/>
              <a:t>Agglomeratív</a:t>
            </a:r>
            <a:r>
              <a:rPr lang="en-US" dirty="0"/>
              <a:t> </a:t>
            </a:r>
            <a:r>
              <a:rPr lang="en-US" dirty="0" err="1"/>
              <a:t>klaszterezés</a:t>
            </a:r>
            <a:r>
              <a:rPr lang="en-US" dirty="0"/>
              <a:t>, </a:t>
            </a:r>
            <a:r>
              <a:rPr lang="en-US" dirty="0" err="1"/>
              <a:t>dendogram</a:t>
            </a:r>
            <a:endParaRPr lang="en-US" dirty="0"/>
          </a:p>
          <a:p>
            <a:pPr lvl="2"/>
            <a:r>
              <a:rPr lang="en-US" dirty="0"/>
              <a:t>2.3 – S</a:t>
            </a:r>
            <a:r>
              <a:rPr lang="hu-HU" dirty="0"/>
              <a:t>ű</a:t>
            </a:r>
            <a:r>
              <a:rPr lang="en-US" dirty="0"/>
              <a:t>r</a:t>
            </a:r>
            <a:r>
              <a:rPr lang="hu-HU" dirty="0"/>
              <a:t>ű</a:t>
            </a:r>
            <a:r>
              <a:rPr lang="en-US" dirty="0" err="1"/>
              <a:t>ség</a:t>
            </a:r>
            <a:r>
              <a:rPr lang="en-US" dirty="0"/>
              <a:t> </a:t>
            </a:r>
            <a:r>
              <a:rPr lang="en-US" dirty="0" err="1"/>
              <a:t>alapú</a:t>
            </a:r>
            <a:r>
              <a:rPr lang="en-US" dirty="0"/>
              <a:t> </a:t>
            </a:r>
            <a:r>
              <a:rPr lang="en-US" dirty="0" err="1"/>
              <a:t>klaszterezés</a:t>
            </a:r>
            <a:r>
              <a:rPr lang="en-US" dirty="0"/>
              <a:t> (DBSCAN)</a:t>
            </a:r>
          </a:p>
          <a:p>
            <a:pPr lvl="2"/>
            <a:r>
              <a:rPr lang="en-US" dirty="0"/>
              <a:t>2.4 – </a:t>
            </a:r>
            <a:r>
              <a:rPr lang="hu-HU" dirty="0" err="1"/>
              <a:t>Értékelé</a:t>
            </a:r>
            <a:r>
              <a:rPr lang="en-US" dirty="0"/>
              <a:t>s</a:t>
            </a:r>
          </a:p>
          <a:p>
            <a:pPr lvl="1"/>
            <a:r>
              <a:rPr lang="en-US" dirty="0"/>
              <a:t>3 – </a:t>
            </a:r>
            <a:r>
              <a:rPr lang="en-US" dirty="0" err="1"/>
              <a:t>Robusztus</a:t>
            </a:r>
            <a:r>
              <a:rPr lang="en-US" dirty="0"/>
              <a:t> </a:t>
            </a:r>
            <a:r>
              <a:rPr lang="en-US" dirty="0" err="1"/>
              <a:t>statisztika</a:t>
            </a:r>
            <a:endParaRPr lang="en-US" dirty="0"/>
          </a:p>
          <a:p>
            <a:pPr lvl="2"/>
            <a:r>
              <a:rPr lang="en-US" dirty="0"/>
              <a:t>3.1 – </a:t>
            </a:r>
            <a:r>
              <a:rPr lang="en-US" dirty="0" err="1"/>
              <a:t>Probléma</a:t>
            </a:r>
            <a:r>
              <a:rPr lang="en-US" dirty="0"/>
              <a:t>: </a:t>
            </a:r>
            <a:r>
              <a:rPr lang="en-US" dirty="0" err="1"/>
              <a:t>hiányzó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outlier </a:t>
            </a:r>
            <a:r>
              <a:rPr lang="en-US" dirty="0" err="1"/>
              <a:t>adatok</a:t>
            </a:r>
            <a:endParaRPr lang="en-US" dirty="0"/>
          </a:p>
          <a:p>
            <a:pPr lvl="2"/>
            <a:r>
              <a:rPr lang="en-US" dirty="0"/>
              <a:t>3.2 – </a:t>
            </a:r>
            <a:r>
              <a:rPr lang="en-US" dirty="0" err="1"/>
              <a:t>Robusztus</a:t>
            </a:r>
            <a:r>
              <a:rPr lang="en-US" dirty="0"/>
              <a:t> </a:t>
            </a:r>
            <a:r>
              <a:rPr lang="en-US" dirty="0" err="1"/>
              <a:t>statisztika</a:t>
            </a:r>
            <a:r>
              <a:rPr lang="en-US" dirty="0"/>
              <a:t> </a:t>
            </a:r>
            <a:r>
              <a:rPr lang="en-US" dirty="0" err="1"/>
              <a:t>alapjai</a:t>
            </a:r>
            <a:endParaRPr lang="en-US" dirty="0"/>
          </a:p>
          <a:p>
            <a:pPr lvl="2"/>
            <a:r>
              <a:rPr lang="en-US" dirty="0"/>
              <a:t>3.3 – </a:t>
            </a:r>
            <a:r>
              <a:rPr lang="en-US" dirty="0" err="1"/>
              <a:t>Hely</a:t>
            </a:r>
            <a:r>
              <a:rPr lang="en-US" dirty="0"/>
              <a:t>, </a:t>
            </a:r>
            <a:r>
              <a:rPr lang="en-US" dirty="0" err="1"/>
              <a:t>skála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összefüggőségi</a:t>
            </a:r>
            <a:r>
              <a:rPr lang="en-US" dirty="0"/>
              <a:t> </a:t>
            </a:r>
            <a:r>
              <a:rPr lang="en-US" dirty="0" err="1"/>
              <a:t>mértékek</a:t>
            </a:r>
            <a:endParaRPr lang="en-US" dirty="0"/>
          </a:p>
          <a:p>
            <a:pPr lvl="2"/>
            <a:r>
              <a:rPr lang="en-US" dirty="0"/>
              <a:t>3.4 – </a:t>
            </a:r>
            <a:r>
              <a:rPr lang="en-US" dirty="0" err="1"/>
              <a:t>Inferencia</a:t>
            </a:r>
            <a:endParaRPr lang="hu-HU" dirty="0"/>
          </a:p>
          <a:p>
            <a:pPr lvl="1"/>
            <a:r>
              <a:rPr lang="en-US" dirty="0"/>
              <a:t>4 – A bootstrap </a:t>
            </a:r>
            <a:r>
              <a:rPr lang="en-US" dirty="0" err="1"/>
              <a:t>módszer</a:t>
            </a:r>
            <a:endParaRPr lang="en-US" dirty="0"/>
          </a:p>
          <a:p>
            <a:pPr lvl="2"/>
            <a:r>
              <a:rPr lang="en-US" dirty="0"/>
              <a:t>4.1 – </a:t>
            </a:r>
            <a:r>
              <a:rPr lang="en-US" dirty="0" err="1"/>
              <a:t>Elméleti</a:t>
            </a:r>
            <a:r>
              <a:rPr lang="en-US" dirty="0"/>
              <a:t> </a:t>
            </a:r>
            <a:r>
              <a:rPr lang="en-US" dirty="0" err="1"/>
              <a:t>háttér</a:t>
            </a:r>
            <a:endParaRPr lang="en-US" dirty="0"/>
          </a:p>
          <a:p>
            <a:pPr lvl="2"/>
            <a:r>
              <a:rPr lang="en-US" dirty="0"/>
              <a:t>4.2 – </a:t>
            </a:r>
            <a:r>
              <a:rPr lang="en-US" dirty="0" err="1"/>
              <a:t>Példa</a:t>
            </a:r>
            <a:endParaRPr lang="en-US" dirty="0"/>
          </a:p>
          <a:p>
            <a:pPr lvl="1"/>
            <a:r>
              <a:rPr lang="en-US" dirty="0"/>
              <a:t>5 – </a:t>
            </a:r>
            <a:r>
              <a:rPr lang="en-US" dirty="0" err="1"/>
              <a:t>Modellek</a:t>
            </a:r>
            <a:r>
              <a:rPr lang="en-US" dirty="0"/>
              <a:t> </a:t>
            </a:r>
            <a:r>
              <a:rPr lang="en-US" dirty="0" err="1"/>
              <a:t>illeszkedésének</a:t>
            </a:r>
            <a:r>
              <a:rPr lang="en-US" dirty="0"/>
              <a:t> </a:t>
            </a:r>
            <a:r>
              <a:rPr lang="en-US" dirty="0" err="1"/>
              <a:t>javítása</a:t>
            </a:r>
            <a:r>
              <a:rPr lang="en-US" dirty="0"/>
              <a:t>: ensemble learning</a:t>
            </a:r>
          </a:p>
          <a:p>
            <a:pPr lvl="2"/>
            <a:r>
              <a:rPr lang="en-US" dirty="0"/>
              <a:t>5.1 – Bagging (Bootstrap Aggregating)</a:t>
            </a:r>
          </a:p>
          <a:p>
            <a:pPr lvl="2"/>
            <a:r>
              <a:rPr lang="en-US" dirty="0"/>
              <a:t>5.2 – Boosting</a:t>
            </a:r>
          </a:p>
          <a:p>
            <a:pPr lvl="2"/>
            <a:r>
              <a:rPr lang="en-US" dirty="0"/>
              <a:t>5.3 – </a:t>
            </a:r>
            <a:r>
              <a:rPr lang="en-US" dirty="0" err="1"/>
              <a:t>Példa</a:t>
            </a:r>
            <a:r>
              <a:rPr lang="en-US" dirty="0"/>
              <a:t>: </a:t>
            </a:r>
            <a:r>
              <a:rPr lang="en-US" dirty="0" err="1"/>
              <a:t>Döntési</a:t>
            </a:r>
            <a:r>
              <a:rPr lang="en-US" dirty="0"/>
              <a:t> </a:t>
            </a:r>
            <a:r>
              <a:rPr lang="en-US" dirty="0" err="1"/>
              <a:t>fák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random forest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445753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F2383-0E2D-49D2-ACA7-AF8205F78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1.3 – </a:t>
            </a:r>
            <a:r>
              <a:rPr lang="en-US" dirty="0" err="1"/>
              <a:t>Példa</a:t>
            </a:r>
            <a:endParaRPr lang="hu-H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F6ED63-262E-4F45-8B72-A16AD3D16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074" y="1832107"/>
            <a:ext cx="6363369" cy="483436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4789B46-7580-4182-A542-AEB4BD2B47E2}"/>
              </a:ext>
            </a:extLst>
          </p:cNvPr>
          <p:cNvSpPr/>
          <p:nvPr/>
        </p:nvSpPr>
        <p:spPr>
          <a:xfrm>
            <a:off x="2564296" y="3079464"/>
            <a:ext cx="3889513" cy="23355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0D4BC1-D157-4BEF-A6A9-59551B9309F1}"/>
              </a:ext>
            </a:extLst>
          </p:cNvPr>
          <p:cNvSpPr/>
          <p:nvPr/>
        </p:nvSpPr>
        <p:spPr>
          <a:xfrm>
            <a:off x="5724939" y="2345635"/>
            <a:ext cx="802878" cy="371060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BBA952-F5C8-4A31-8569-DAF61320B216}"/>
              </a:ext>
            </a:extLst>
          </p:cNvPr>
          <p:cNvSpPr/>
          <p:nvPr/>
        </p:nvSpPr>
        <p:spPr>
          <a:xfrm>
            <a:off x="2564296" y="3761720"/>
            <a:ext cx="3889513" cy="23355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4D61AE-B2BA-44FA-8196-DC3594E4C518}"/>
              </a:ext>
            </a:extLst>
          </p:cNvPr>
          <p:cNvSpPr txBox="1"/>
          <p:nvPr/>
        </p:nvSpPr>
        <p:spPr>
          <a:xfrm>
            <a:off x="7180995" y="1027906"/>
            <a:ext cx="4042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Harmadik</a:t>
            </a:r>
            <a:r>
              <a:rPr lang="en-US" b="1" dirty="0"/>
              <a:t> </a:t>
            </a:r>
            <a:r>
              <a:rPr lang="en-US" b="1" dirty="0" err="1"/>
              <a:t>főkomponens</a:t>
            </a:r>
            <a:r>
              <a:rPr lang="en-US" dirty="0"/>
              <a:t>: </a:t>
            </a:r>
            <a:r>
              <a:rPr lang="en-US" dirty="0" err="1"/>
              <a:t>vásárlási</a:t>
            </a:r>
            <a:r>
              <a:rPr lang="en-US" dirty="0"/>
              <a:t> </a:t>
            </a:r>
            <a:r>
              <a:rPr lang="en-US" dirty="0" err="1"/>
              <a:t>szokás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781004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F2383-0E2D-49D2-ACA7-AF8205F78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1.3 – </a:t>
            </a:r>
            <a:r>
              <a:rPr lang="en-US" dirty="0" err="1"/>
              <a:t>Példa</a:t>
            </a:r>
            <a:endParaRPr lang="hu-H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F6ED63-262E-4F45-8B72-A16AD3D16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074" y="1832107"/>
            <a:ext cx="6363369" cy="483436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4789B46-7580-4182-A542-AEB4BD2B47E2}"/>
              </a:ext>
            </a:extLst>
          </p:cNvPr>
          <p:cNvSpPr/>
          <p:nvPr/>
        </p:nvSpPr>
        <p:spPr>
          <a:xfrm>
            <a:off x="2564296" y="2642148"/>
            <a:ext cx="4684643" cy="233579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FA97DD-BF68-42A7-8B39-3E7E15CE623B}"/>
              </a:ext>
            </a:extLst>
          </p:cNvPr>
          <p:cNvSpPr/>
          <p:nvPr/>
        </p:nvSpPr>
        <p:spPr>
          <a:xfrm>
            <a:off x="6480317" y="2345635"/>
            <a:ext cx="802878" cy="371060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4F7C61-B08B-4271-BF2A-F348C4F7FA04}"/>
              </a:ext>
            </a:extLst>
          </p:cNvPr>
          <p:cNvSpPr/>
          <p:nvPr/>
        </p:nvSpPr>
        <p:spPr>
          <a:xfrm>
            <a:off x="2564295" y="3309788"/>
            <a:ext cx="4684643" cy="233579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54E927-40CF-4235-9AC1-69672599C814}"/>
              </a:ext>
            </a:extLst>
          </p:cNvPr>
          <p:cNvSpPr txBox="1"/>
          <p:nvPr/>
        </p:nvSpPr>
        <p:spPr>
          <a:xfrm>
            <a:off x="7180995" y="1027906"/>
            <a:ext cx="41324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Negyedik</a:t>
            </a:r>
            <a:r>
              <a:rPr lang="en-US" b="1" dirty="0"/>
              <a:t> </a:t>
            </a:r>
            <a:r>
              <a:rPr lang="en-US" b="1" dirty="0" err="1"/>
              <a:t>főkomponens</a:t>
            </a:r>
            <a:r>
              <a:rPr lang="en-US" dirty="0"/>
              <a:t>: </a:t>
            </a:r>
            <a:r>
              <a:rPr lang="en-US" dirty="0" err="1"/>
              <a:t>nemhez</a:t>
            </a:r>
            <a:r>
              <a:rPr lang="en-US" dirty="0"/>
              <a:t> </a:t>
            </a:r>
            <a:r>
              <a:rPr lang="en-US" dirty="0" err="1"/>
              <a:t>köthető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vásárlási</a:t>
            </a:r>
            <a:r>
              <a:rPr lang="en-US" dirty="0"/>
              <a:t> </a:t>
            </a:r>
            <a:r>
              <a:rPr lang="en-US" dirty="0" err="1"/>
              <a:t>szokás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409363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F2383-0E2D-49D2-ACA7-AF8205F78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1.3 – </a:t>
            </a:r>
            <a:r>
              <a:rPr lang="en-US" dirty="0" err="1"/>
              <a:t>Példa</a:t>
            </a:r>
            <a:endParaRPr lang="hu-H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F6ED63-262E-4F45-8B72-A16AD3D16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074" y="1832107"/>
            <a:ext cx="6363369" cy="483436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FB0604F-00F0-4E4C-82FF-D9B5C6A59AE4}"/>
              </a:ext>
            </a:extLst>
          </p:cNvPr>
          <p:cNvSpPr/>
          <p:nvPr/>
        </p:nvSpPr>
        <p:spPr>
          <a:xfrm>
            <a:off x="7235688" y="2345635"/>
            <a:ext cx="802878" cy="371060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4F7C61-B08B-4271-BF2A-F348C4F7FA04}"/>
              </a:ext>
            </a:extLst>
          </p:cNvPr>
          <p:cNvSpPr/>
          <p:nvPr/>
        </p:nvSpPr>
        <p:spPr>
          <a:xfrm>
            <a:off x="2551043" y="4209532"/>
            <a:ext cx="5440018" cy="22854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1BFA0F-336C-487A-ADDB-F5C6E31AF293}"/>
              </a:ext>
            </a:extLst>
          </p:cNvPr>
          <p:cNvSpPr txBox="1"/>
          <p:nvPr/>
        </p:nvSpPr>
        <p:spPr>
          <a:xfrm>
            <a:off x="7180995" y="1027906"/>
            <a:ext cx="4453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Ötödik</a:t>
            </a:r>
            <a:r>
              <a:rPr lang="en-US" b="1" dirty="0"/>
              <a:t> </a:t>
            </a:r>
            <a:r>
              <a:rPr lang="en-US" b="1" dirty="0" err="1"/>
              <a:t>főkomponens</a:t>
            </a:r>
            <a:r>
              <a:rPr lang="en-US" dirty="0"/>
              <a:t>: </a:t>
            </a:r>
            <a:r>
              <a:rPr lang="en-US" dirty="0" err="1"/>
              <a:t>otthontól</a:t>
            </a:r>
            <a:r>
              <a:rPr lang="en-US" dirty="0"/>
              <a:t> </a:t>
            </a:r>
            <a:r>
              <a:rPr lang="en-US" dirty="0" err="1"/>
              <a:t>való</a:t>
            </a:r>
            <a:r>
              <a:rPr lang="en-US" dirty="0"/>
              <a:t> </a:t>
            </a:r>
            <a:r>
              <a:rPr lang="en-US" dirty="0" err="1"/>
              <a:t>távolság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868109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F2383-0E2D-49D2-ACA7-AF8205F78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1.3 – </a:t>
            </a:r>
            <a:r>
              <a:rPr lang="en-US" dirty="0" err="1"/>
              <a:t>Példa</a:t>
            </a:r>
            <a:endParaRPr lang="hu-H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F6ED63-262E-4F45-8B72-A16AD3D16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074" y="1832107"/>
            <a:ext cx="6363369" cy="483436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D4F7C61-B08B-4271-BF2A-F348C4F7FA04}"/>
              </a:ext>
            </a:extLst>
          </p:cNvPr>
          <p:cNvSpPr/>
          <p:nvPr/>
        </p:nvSpPr>
        <p:spPr>
          <a:xfrm>
            <a:off x="2567566" y="2844559"/>
            <a:ext cx="6142383" cy="2299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D6D0E2-B3FD-4847-B37E-483ADA0514CC}"/>
              </a:ext>
            </a:extLst>
          </p:cNvPr>
          <p:cNvSpPr/>
          <p:nvPr/>
        </p:nvSpPr>
        <p:spPr>
          <a:xfrm>
            <a:off x="2567565" y="3971984"/>
            <a:ext cx="6142383" cy="2299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30C86E-6C91-4E25-B640-9D2434E20506}"/>
              </a:ext>
            </a:extLst>
          </p:cNvPr>
          <p:cNvSpPr/>
          <p:nvPr/>
        </p:nvSpPr>
        <p:spPr>
          <a:xfrm>
            <a:off x="7991061" y="2345635"/>
            <a:ext cx="802878" cy="371060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74141D-9543-4271-9EA0-9A0EC8762107}"/>
              </a:ext>
            </a:extLst>
          </p:cNvPr>
          <p:cNvSpPr/>
          <p:nvPr/>
        </p:nvSpPr>
        <p:spPr>
          <a:xfrm>
            <a:off x="5945959" y="324433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–</a:t>
            </a:r>
            <a:endParaRPr lang="hu-H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A5FDA9-2C7E-484A-99C6-66DB0F2F079A}"/>
              </a:ext>
            </a:extLst>
          </p:cNvPr>
          <p:cNvSpPr txBox="1"/>
          <p:nvPr/>
        </p:nvSpPr>
        <p:spPr>
          <a:xfrm>
            <a:off x="7180995" y="1027906"/>
            <a:ext cx="4540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Hatodik</a:t>
            </a:r>
            <a:r>
              <a:rPr lang="en-US" b="1" dirty="0"/>
              <a:t> </a:t>
            </a:r>
            <a:r>
              <a:rPr lang="en-US" b="1" dirty="0" err="1"/>
              <a:t>főkomponens</a:t>
            </a:r>
            <a:r>
              <a:rPr lang="en-US" dirty="0"/>
              <a:t>: </a:t>
            </a:r>
            <a:r>
              <a:rPr lang="en-US" dirty="0" err="1"/>
              <a:t>generációhoz</a:t>
            </a:r>
            <a:r>
              <a:rPr lang="en-US" dirty="0"/>
              <a:t> </a:t>
            </a:r>
            <a:r>
              <a:rPr lang="en-US" dirty="0" err="1"/>
              <a:t>köthető</a:t>
            </a:r>
            <a:br>
              <a:rPr lang="en-US" dirty="0"/>
            </a:br>
            <a:r>
              <a:rPr lang="en-US" dirty="0" err="1"/>
              <a:t>kommunikációs</a:t>
            </a:r>
            <a:r>
              <a:rPr lang="en-US" dirty="0"/>
              <a:t> </a:t>
            </a:r>
            <a:r>
              <a:rPr lang="en-US" dirty="0" err="1"/>
              <a:t>csatorna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398926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F2383-0E2D-49D2-ACA7-AF8205F78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1.3 – </a:t>
            </a:r>
            <a:r>
              <a:rPr lang="en-US" dirty="0" err="1"/>
              <a:t>Példa</a:t>
            </a:r>
            <a:endParaRPr lang="hu-H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F6ED63-262E-4F45-8B72-A16AD3D16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074" y="1832107"/>
            <a:ext cx="6363369" cy="483436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D4F7C61-B08B-4271-BF2A-F348C4F7FA04}"/>
              </a:ext>
            </a:extLst>
          </p:cNvPr>
          <p:cNvSpPr/>
          <p:nvPr/>
        </p:nvSpPr>
        <p:spPr>
          <a:xfrm>
            <a:off x="2567566" y="2844559"/>
            <a:ext cx="6142383" cy="2299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D6D0E2-B3FD-4847-B37E-483ADA0514CC}"/>
              </a:ext>
            </a:extLst>
          </p:cNvPr>
          <p:cNvSpPr/>
          <p:nvPr/>
        </p:nvSpPr>
        <p:spPr>
          <a:xfrm>
            <a:off x="2567565" y="3971984"/>
            <a:ext cx="6142383" cy="2299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74141D-9543-4271-9EA0-9A0EC8762107}"/>
              </a:ext>
            </a:extLst>
          </p:cNvPr>
          <p:cNvSpPr/>
          <p:nvPr/>
        </p:nvSpPr>
        <p:spPr>
          <a:xfrm>
            <a:off x="5945959" y="324433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–</a:t>
            </a:r>
            <a:endParaRPr lang="hu-HU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6DF056-9A92-4229-8C2F-7BF28F722A4D}"/>
              </a:ext>
            </a:extLst>
          </p:cNvPr>
          <p:cNvSpPr/>
          <p:nvPr/>
        </p:nvSpPr>
        <p:spPr>
          <a:xfrm>
            <a:off x="2551043" y="4209532"/>
            <a:ext cx="5440018" cy="22854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1971D1-FCCD-4D55-BB0D-BE43EAF53E59}"/>
              </a:ext>
            </a:extLst>
          </p:cNvPr>
          <p:cNvSpPr/>
          <p:nvPr/>
        </p:nvSpPr>
        <p:spPr>
          <a:xfrm>
            <a:off x="2564296" y="2642148"/>
            <a:ext cx="4684643" cy="233579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C8C03A-F420-40D5-9111-74ABD7343C28}"/>
              </a:ext>
            </a:extLst>
          </p:cNvPr>
          <p:cNvSpPr/>
          <p:nvPr/>
        </p:nvSpPr>
        <p:spPr>
          <a:xfrm>
            <a:off x="2564295" y="3309788"/>
            <a:ext cx="4684643" cy="233579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7191EA-387A-49C6-921D-74323D1012F0}"/>
              </a:ext>
            </a:extLst>
          </p:cNvPr>
          <p:cNvSpPr/>
          <p:nvPr/>
        </p:nvSpPr>
        <p:spPr>
          <a:xfrm>
            <a:off x="2564296" y="3079464"/>
            <a:ext cx="3889513" cy="23355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467BA8-FE07-481F-8B4A-5B69693029F1}"/>
              </a:ext>
            </a:extLst>
          </p:cNvPr>
          <p:cNvSpPr/>
          <p:nvPr/>
        </p:nvSpPr>
        <p:spPr>
          <a:xfrm>
            <a:off x="2564296" y="3761720"/>
            <a:ext cx="3889513" cy="23355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A3B6C11-A1AE-47B6-93F7-D577F52CD012}"/>
              </a:ext>
            </a:extLst>
          </p:cNvPr>
          <p:cNvSpPr/>
          <p:nvPr/>
        </p:nvSpPr>
        <p:spPr>
          <a:xfrm>
            <a:off x="2564297" y="4426226"/>
            <a:ext cx="3094381" cy="20541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AC0BD2-91C8-4CEB-B30B-BE1D20145C9A}"/>
              </a:ext>
            </a:extLst>
          </p:cNvPr>
          <p:cNvSpPr/>
          <p:nvPr/>
        </p:nvSpPr>
        <p:spPr>
          <a:xfrm>
            <a:off x="2564297" y="5114296"/>
            <a:ext cx="3094381" cy="20541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5151CD-676F-4D7A-A6EA-FAEEA1F254D4}"/>
              </a:ext>
            </a:extLst>
          </p:cNvPr>
          <p:cNvSpPr/>
          <p:nvPr/>
        </p:nvSpPr>
        <p:spPr>
          <a:xfrm>
            <a:off x="2564297" y="5336270"/>
            <a:ext cx="2392016" cy="64046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C41122E-DF44-443D-80F7-AA6E8570CA6B}"/>
              </a:ext>
            </a:extLst>
          </p:cNvPr>
          <p:cNvSpPr/>
          <p:nvPr/>
        </p:nvSpPr>
        <p:spPr>
          <a:xfrm>
            <a:off x="2564297" y="4659783"/>
            <a:ext cx="2392016" cy="429052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81764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27545-E0F0-45AE-91CD-CF69D0FE4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 – </a:t>
            </a:r>
            <a:r>
              <a:rPr lang="en-US" dirty="0" err="1"/>
              <a:t>Osztályozási</a:t>
            </a:r>
            <a:r>
              <a:rPr lang="en-US" dirty="0"/>
              <a:t> </a:t>
            </a:r>
            <a:r>
              <a:rPr lang="en-US" dirty="0" err="1"/>
              <a:t>címkék</a:t>
            </a:r>
            <a:r>
              <a:rPr lang="en-US" dirty="0"/>
              <a:t> </a:t>
            </a:r>
            <a:r>
              <a:rPr lang="en-US" dirty="0" err="1"/>
              <a:t>hiánya</a:t>
            </a:r>
            <a:endParaRPr lang="hu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E8E1B-E181-46A9-8D01-92B5834E25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 </a:t>
            </a:r>
            <a:r>
              <a:rPr lang="en-US" dirty="0" err="1"/>
              <a:t>hiányoznak</a:t>
            </a:r>
            <a:r>
              <a:rPr lang="en-US" dirty="0"/>
              <a:t> a </a:t>
            </a:r>
            <a:r>
              <a:rPr lang="en-US" dirty="0" err="1"/>
              <a:t>címkék</a:t>
            </a:r>
            <a:r>
              <a:rPr lang="en-US" dirty="0"/>
              <a:t>, </a:t>
            </a:r>
            <a:r>
              <a:rPr lang="en-US" dirty="0" err="1"/>
              <a:t>akkor</a:t>
            </a:r>
            <a:r>
              <a:rPr lang="en-US" dirty="0"/>
              <a:t> </a:t>
            </a:r>
            <a:r>
              <a:rPr lang="en-US" dirty="0" err="1"/>
              <a:t>nincs</a:t>
            </a:r>
            <a:r>
              <a:rPr lang="en-US" dirty="0"/>
              <a:t> </a:t>
            </a:r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dirty="0" err="1"/>
              <a:t>célváltozó</a:t>
            </a:r>
            <a:r>
              <a:rPr lang="en-US" dirty="0"/>
              <a:t>, </a:t>
            </a:r>
            <a:r>
              <a:rPr lang="en-US" dirty="0" err="1"/>
              <a:t>amire</a:t>
            </a:r>
            <a:r>
              <a:rPr lang="en-US" dirty="0"/>
              <a:t> a </a:t>
            </a:r>
            <a:r>
              <a:rPr lang="en-US" dirty="0" err="1"/>
              <a:t>modelleinket</a:t>
            </a:r>
            <a:r>
              <a:rPr lang="en-US" dirty="0"/>
              <a:t> be </a:t>
            </a:r>
            <a:r>
              <a:rPr lang="en-US" dirty="0" err="1"/>
              <a:t>tudnánk</a:t>
            </a:r>
            <a:r>
              <a:rPr lang="en-US" dirty="0"/>
              <a:t> </a:t>
            </a:r>
            <a:r>
              <a:rPr lang="en-US" dirty="0" err="1"/>
              <a:t>tanítani</a:t>
            </a:r>
            <a:endParaRPr lang="en-US" dirty="0"/>
          </a:p>
          <a:p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adatban</a:t>
            </a:r>
            <a:r>
              <a:rPr lang="en-US" dirty="0"/>
              <a:t> </a:t>
            </a:r>
            <a:r>
              <a:rPr lang="en-US" dirty="0" err="1"/>
              <a:t>tehát</a:t>
            </a:r>
            <a:r>
              <a:rPr lang="en-US" dirty="0"/>
              <a:t> </a:t>
            </a:r>
            <a:r>
              <a:rPr lang="en-US" dirty="0" err="1"/>
              <a:t>valami</a:t>
            </a:r>
            <a:r>
              <a:rPr lang="en-US" dirty="0"/>
              <a:t> </a:t>
            </a:r>
            <a:r>
              <a:rPr lang="en-US" dirty="0" err="1"/>
              <a:t>ismeretlen</a:t>
            </a:r>
            <a:r>
              <a:rPr lang="en-US" dirty="0"/>
              <a:t> </a:t>
            </a:r>
            <a:r>
              <a:rPr lang="en-US" dirty="0" err="1"/>
              <a:t>struktúrát</a:t>
            </a:r>
            <a:r>
              <a:rPr lang="en-US" dirty="0"/>
              <a:t> </a:t>
            </a:r>
            <a:r>
              <a:rPr lang="en-US" dirty="0" err="1"/>
              <a:t>kell</a:t>
            </a:r>
            <a:r>
              <a:rPr lang="en-US" dirty="0"/>
              <a:t> </a:t>
            </a:r>
            <a:r>
              <a:rPr lang="en-US" dirty="0" err="1"/>
              <a:t>megkeresni</a:t>
            </a:r>
            <a:endParaRPr lang="en-US" dirty="0"/>
          </a:p>
          <a:p>
            <a:r>
              <a:rPr lang="en-US" dirty="0" err="1"/>
              <a:t>Tipikus</a:t>
            </a:r>
            <a:r>
              <a:rPr lang="en-US" dirty="0"/>
              <a:t> </a:t>
            </a:r>
            <a:r>
              <a:rPr lang="en-US" dirty="0" err="1"/>
              <a:t>módszerek</a:t>
            </a:r>
            <a:r>
              <a:rPr lang="en-US" dirty="0"/>
              <a:t>: </a:t>
            </a:r>
            <a:r>
              <a:rPr lang="en-US" dirty="0" err="1"/>
              <a:t>klaszterezés</a:t>
            </a:r>
            <a:endParaRPr lang="en-US" dirty="0"/>
          </a:p>
          <a:p>
            <a:pPr lvl="1"/>
            <a:r>
              <a:rPr lang="en-US" dirty="0" err="1"/>
              <a:t>Ekkor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adatpontokat</a:t>
            </a:r>
            <a:r>
              <a:rPr lang="en-US" dirty="0"/>
              <a:t> </a:t>
            </a:r>
            <a:r>
              <a:rPr lang="en-US" dirty="0" err="1"/>
              <a:t>térbeli</a:t>
            </a:r>
            <a:r>
              <a:rPr lang="en-US" dirty="0"/>
              <a:t> </a:t>
            </a:r>
            <a:r>
              <a:rPr lang="en-US" dirty="0" err="1"/>
              <a:t>elhelyezkedésük</a:t>
            </a:r>
            <a:r>
              <a:rPr lang="en-US" dirty="0"/>
              <a:t> </a:t>
            </a:r>
            <a:r>
              <a:rPr lang="en-US" dirty="0" err="1"/>
              <a:t>alapján</a:t>
            </a:r>
            <a:r>
              <a:rPr lang="en-US" dirty="0"/>
              <a:t> </a:t>
            </a:r>
            <a:r>
              <a:rPr lang="en-US" dirty="0" err="1"/>
              <a:t>próbáljuk</a:t>
            </a:r>
            <a:r>
              <a:rPr lang="en-US" dirty="0"/>
              <a:t> </a:t>
            </a:r>
            <a:r>
              <a:rPr lang="en-US" dirty="0" err="1"/>
              <a:t>csoportosítani</a:t>
            </a:r>
            <a:r>
              <a:rPr lang="en-US" dirty="0"/>
              <a:t> (</a:t>
            </a:r>
            <a:r>
              <a:rPr lang="en-US" dirty="0" err="1"/>
              <a:t>klaszterekbe</a:t>
            </a:r>
            <a:r>
              <a:rPr lang="en-US" dirty="0"/>
              <a:t> </a:t>
            </a:r>
            <a:r>
              <a:rPr lang="en-US" dirty="0" err="1"/>
              <a:t>rendezni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Alapgondolat</a:t>
            </a:r>
            <a:r>
              <a:rPr lang="en-US" dirty="0"/>
              <a:t>: ha </a:t>
            </a:r>
            <a:r>
              <a:rPr lang="en-US" dirty="0" err="1"/>
              <a:t>két</a:t>
            </a:r>
            <a:r>
              <a:rPr lang="en-US" dirty="0"/>
              <a:t> </a:t>
            </a:r>
            <a:r>
              <a:rPr lang="en-US" dirty="0" err="1"/>
              <a:t>pont</a:t>
            </a:r>
            <a:r>
              <a:rPr lang="en-US" dirty="0"/>
              <a:t> a </a:t>
            </a:r>
            <a:r>
              <a:rPr lang="en-US" dirty="0" err="1"/>
              <a:t>térben</a:t>
            </a:r>
            <a:r>
              <a:rPr lang="en-US" dirty="0"/>
              <a:t> </a:t>
            </a:r>
            <a:r>
              <a:rPr lang="en-US" dirty="0" err="1"/>
              <a:t>közel</a:t>
            </a:r>
            <a:r>
              <a:rPr lang="en-US" dirty="0"/>
              <a:t> van </a:t>
            </a:r>
            <a:r>
              <a:rPr lang="en-US" dirty="0" err="1"/>
              <a:t>egymáshoz</a:t>
            </a:r>
            <a:r>
              <a:rPr lang="en-US" dirty="0"/>
              <a:t>, </a:t>
            </a:r>
            <a:r>
              <a:rPr lang="en-US" dirty="0" err="1"/>
              <a:t>akkor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remélhetőleg</a:t>
            </a:r>
            <a:r>
              <a:rPr lang="en-US" dirty="0"/>
              <a:t> </a:t>
            </a:r>
            <a:r>
              <a:rPr lang="en-US" dirty="0" err="1"/>
              <a:t>nem</a:t>
            </a:r>
            <a:r>
              <a:rPr lang="en-US" dirty="0"/>
              <a:t> a </a:t>
            </a:r>
            <a:r>
              <a:rPr lang="en-US" dirty="0" err="1"/>
              <a:t>véletlen</a:t>
            </a:r>
            <a:r>
              <a:rPr lang="en-US" dirty="0"/>
              <a:t> </a:t>
            </a:r>
            <a:r>
              <a:rPr lang="en-US" dirty="0" err="1"/>
              <a:t>műve</a:t>
            </a:r>
            <a:r>
              <a:rPr lang="en-US" dirty="0"/>
              <a:t>, </a:t>
            </a:r>
            <a:r>
              <a:rPr lang="en-US" dirty="0" err="1"/>
              <a:t>hanem</a:t>
            </a:r>
            <a:r>
              <a:rPr lang="en-US" dirty="0"/>
              <a:t> “</a:t>
            </a:r>
            <a:r>
              <a:rPr lang="en-US" dirty="0" err="1"/>
              <a:t>hasonlítanak</a:t>
            </a:r>
            <a:r>
              <a:rPr lang="en-US" dirty="0"/>
              <a:t>”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203500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227D6-52A8-4C49-815D-3DC2A4EED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2.1 – K-means </a:t>
            </a:r>
            <a:r>
              <a:rPr lang="en-US" dirty="0" err="1"/>
              <a:t>klaszterezés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874CF7-1BD2-4B82-98C3-42016BBC41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darab</a:t>
                </a:r>
                <a:r>
                  <a:rPr lang="en-US" dirty="0"/>
                  <a:t> </a:t>
                </a:r>
                <a:r>
                  <a:rPr lang="en-US" dirty="0" err="1"/>
                  <a:t>klaszterbe</a:t>
                </a:r>
                <a:r>
                  <a:rPr lang="en-US" dirty="0"/>
                  <a:t> </a:t>
                </a:r>
                <a:r>
                  <a:rPr lang="en-US" dirty="0" err="1"/>
                  <a:t>akarjuk</a:t>
                </a:r>
                <a:r>
                  <a:rPr lang="en-US" dirty="0"/>
                  <a:t> </a:t>
                </a:r>
                <a:r>
                  <a:rPr lang="en-US" dirty="0" err="1"/>
                  <a:t>csoportosítani</a:t>
                </a:r>
                <a:r>
                  <a:rPr lang="en-US" dirty="0"/>
                  <a:t> a </a:t>
                </a:r>
                <a:r>
                  <a:rPr lang="en-US" dirty="0" err="1"/>
                  <a:t>pontjainkat</a:t>
                </a:r>
                <a:endParaRPr lang="en-US" dirty="0"/>
              </a:p>
              <a:p>
                <a:r>
                  <a:rPr lang="en-US" dirty="0"/>
                  <a:t>A </a:t>
                </a:r>
                <a:r>
                  <a:rPr lang="en-US" dirty="0" err="1"/>
                  <a:t>térben</a:t>
                </a:r>
                <a:r>
                  <a:rPr lang="en-US" dirty="0"/>
                  <a:t> </a:t>
                </a:r>
                <a:r>
                  <a:rPr lang="en-US" dirty="0" err="1"/>
                  <a:t>kiválasztunk</a:t>
                </a:r>
                <a:r>
                  <a:rPr lang="en-US" dirty="0"/>
                  <a:t> </a:t>
                </a:r>
                <a:r>
                  <a:rPr lang="en-US" dirty="0" err="1"/>
                  <a:t>véletlenszer</a:t>
                </a:r>
                <a:r>
                  <a:rPr lang="hu-HU" dirty="0"/>
                  <a:t>ű</a:t>
                </a:r>
                <a:r>
                  <a:rPr lang="en-US" dirty="0" err="1"/>
                  <a:t>en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darab</a:t>
                </a:r>
                <a:r>
                  <a:rPr lang="en-US" dirty="0"/>
                  <a:t> </a:t>
                </a:r>
                <a:r>
                  <a:rPr lang="en-US" dirty="0" err="1"/>
                  <a:t>pontot</a:t>
                </a:r>
                <a:r>
                  <a:rPr lang="en-US" dirty="0"/>
                  <a:t>, </a:t>
                </a:r>
                <a:r>
                  <a:rPr lang="en-US" dirty="0" err="1"/>
                  <a:t>ezek</a:t>
                </a:r>
                <a:r>
                  <a:rPr lang="en-US" dirty="0"/>
                  <a:t> </a:t>
                </a:r>
                <a:r>
                  <a:rPr lang="en-US" dirty="0" err="1"/>
                  <a:t>lesznek</a:t>
                </a:r>
                <a:r>
                  <a:rPr lang="en-US" dirty="0"/>
                  <a:t> </a:t>
                </a:r>
                <a:r>
                  <a:rPr lang="en-US" dirty="0" err="1"/>
                  <a:t>az</a:t>
                </a:r>
                <a:r>
                  <a:rPr lang="en-US" dirty="0"/>
                  <a:t> </a:t>
                </a:r>
                <a:r>
                  <a:rPr lang="en-US" dirty="0" err="1"/>
                  <a:t>első</a:t>
                </a:r>
                <a:r>
                  <a:rPr lang="en-US" dirty="0"/>
                  <a:t> </a:t>
                </a:r>
                <a:r>
                  <a:rPr lang="en-US" dirty="0" err="1"/>
                  <a:t>iterációban</a:t>
                </a:r>
                <a:r>
                  <a:rPr lang="en-US" dirty="0"/>
                  <a:t> a </a:t>
                </a:r>
                <a:r>
                  <a:rPr lang="en-US" dirty="0" err="1"/>
                  <a:t>klaszterek</a:t>
                </a:r>
                <a:r>
                  <a:rPr lang="en-US" dirty="0"/>
                  <a:t> </a:t>
                </a:r>
                <a:r>
                  <a:rPr lang="en-US" dirty="0" err="1"/>
                  <a:t>középpontjai</a:t>
                </a:r>
                <a:endParaRPr lang="en-US" dirty="0"/>
              </a:p>
              <a:p>
                <a:r>
                  <a:rPr lang="en-US" dirty="0"/>
                  <a:t>Minden </a:t>
                </a:r>
                <a:r>
                  <a:rPr lang="en-US" dirty="0" err="1"/>
                  <a:t>ponthoz</a:t>
                </a:r>
                <a:r>
                  <a:rPr lang="en-US" dirty="0"/>
                  <a:t> </a:t>
                </a:r>
                <a:r>
                  <a:rPr lang="en-US" dirty="0" err="1"/>
                  <a:t>kiszámoljuk</a:t>
                </a:r>
                <a:r>
                  <a:rPr lang="en-US" dirty="0"/>
                  <a:t>, </a:t>
                </a:r>
                <a:r>
                  <a:rPr lang="en-US" dirty="0" err="1"/>
                  <a:t>hogy</a:t>
                </a:r>
                <a:r>
                  <a:rPr lang="en-US" dirty="0"/>
                  <a:t> </a:t>
                </a:r>
                <a:r>
                  <a:rPr lang="en-US" dirty="0" err="1"/>
                  <a:t>az</a:t>
                </a:r>
                <a:r>
                  <a:rPr lang="en-US" dirty="0"/>
                  <a:t> </a:t>
                </a:r>
                <a:r>
                  <a:rPr lang="en-US" dirty="0" err="1"/>
                  <a:t>egyes</a:t>
                </a:r>
                <a:r>
                  <a:rPr lang="en-US" dirty="0"/>
                  <a:t> </a:t>
                </a:r>
                <a:r>
                  <a:rPr lang="en-US" dirty="0" err="1"/>
                  <a:t>klaszter</a:t>
                </a:r>
                <a:r>
                  <a:rPr lang="en-US" dirty="0"/>
                  <a:t> </a:t>
                </a:r>
                <a:r>
                  <a:rPr lang="en-US" dirty="0" err="1"/>
                  <a:t>középpontoktól</a:t>
                </a:r>
                <a:r>
                  <a:rPr lang="en-US" dirty="0"/>
                  <a:t> </a:t>
                </a:r>
                <a:r>
                  <a:rPr lang="en-US" dirty="0" err="1"/>
                  <a:t>mennyire</a:t>
                </a:r>
                <a:r>
                  <a:rPr lang="en-US" dirty="0"/>
                  <a:t> van </a:t>
                </a:r>
                <a:r>
                  <a:rPr lang="en-US" dirty="0" err="1"/>
                  <a:t>távol</a:t>
                </a:r>
                <a:r>
                  <a:rPr lang="en-US" dirty="0"/>
                  <a:t>, </a:t>
                </a:r>
                <a:r>
                  <a:rPr lang="en-US" dirty="0" err="1"/>
                  <a:t>majd</a:t>
                </a:r>
                <a:r>
                  <a:rPr lang="en-US" dirty="0"/>
                  <a:t> </a:t>
                </a:r>
                <a:r>
                  <a:rPr lang="en-US" dirty="0" err="1"/>
                  <a:t>végül</a:t>
                </a:r>
                <a:r>
                  <a:rPr lang="en-US" dirty="0"/>
                  <a:t> </a:t>
                </a:r>
                <a:r>
                  <a:rPr lang="en-US" dirty="0" err="1"/>
                  <a:t>abba</a:t>
                </a:r>
                <a:r>
                  <a:rPr lang="en-US" dirty="0"/>
                  <a:t> a </a:t>
                </a:r>
                <a:r>
                  <a:rPr lang="en-US" dirty="0" err="1"/>
                  <a:t>klaszterbe</a:t>
                </a:r>
                <a:r>
                  <a:rPr lang="en-US" dirty="0"/>
                  <a:t> </a:t>
                </a:r>
                <a:r>
                  <a:rPr lang="en-US" dirty="0" err="1"/>
                  <a:t>rakjuk</a:t>
                </a:r>
                <a:r>
                  <a:rPr lang="en-US" dirty="0"/>
                  <a:t>, </a:t>
                </a:r>
                <a:r>
                  <a:rPr lang="en-US" dirty="0" err="1"/>
                  <a:t>amelyiknek</a:t>
                </a:r>
                <a:r>
                  <a:rPr lang="en-US" dirty="0"/>
                  <a:t> a </a:t>
                </a:r>
                <a:r>
                  <a:rPr lang="en-US" dirty="0" err="1"/>
                  <a:t>középpontja</a:t>
                </a:r>
                <a:r>
                  <a:rPr lang="en-US" dirty="0"/>
                  <a:t> a </a:t>
                </a:r>
                <a:r>
                  <a:rPr lang="en-US" dirty="0" err="1"/>
                  <a:t>legközelebb</a:t>
                </a:r>
                <a:r>
                  <a:rPr lang="en-US" dirty="0"/>
                  <a:t> volt </a:t>
                </a:r>
                <a:r>
                  <a:rPr lang="en-US" dirty="0" err="1"/>
                  <a:t>hozzá</a:t>
                </a:r>
                <a:endParaRPr lang="en-US" dirty="0"/>
              </a:p>
              <a:p>
                <a:r>
                  <a:rPr lang="en-US" dirty="0" err="1"/>
                  <a:t>Amikor</a:t>
                </a:r>
                <a:r>
                  <a:rPr lang="en-US" dirty="0"/>
                  <a:t> </a:t>
                </a:r>
                <a:r>
                  <a:rPr lang="en-US" dirty="0" err="1"/>
                  <a:t>minden</a:t>
                </a:r>
                <a:r>
                  <a:rPr lang="en-US" dirty="0"/>
                  <a:t> </a:t>
                </a:r>
                <a:r>
                  <a:rPr lang="en-US" dirty="0" err="1"/>
                  <a:t>pontot</a:t>
                </a:r>
                <a:r>
                  <a:rPr lang="en-US" dirty="0"/>
                  <a:t> </a:t>
                </a:r>
                <a:r>
                  <a:rPr lang="en-US" dirty="0" err="1"/>
                  <a:t>besoroltunk</a:t>
                </a:r>
                <a:r>
                  <a:rPr lang="en-US" dirty="0"/>
                  <a:t>, </a:t>
                </a:r>
                <a:r>
                  <a:rPr lang="en-US" dirty="0" err="1"/>
                  <a:t>akkor</a:t>
                </a:r>
                <a:r>
                  <a:rPr lang="en-US" dirty="0"/>
                  <a:t> </a:t>
                </a:r>
                <a:r>
                  <a:rPr lang="en-US" dirty="0" err="1"/>
                  <a:t>minden</a:t>
                </a:r>
                <a:r>
                  <a:rPr lang="en-US" dirty="0"/>
                  <a:t> </a:t>
                </a:r>
                <a:r>
                  <a:rPr lang="en-US" dirty="0" err="1"/>
                  <a:t>klaszterhez</a:t>
                </a:r>
                <a:r>
                  <a:rPr lang="en-US" dirty="0"/>
                  <a:t> </a:t>
                </a:r>
                <a:r>
                  <a:rPr lang="en-US" dirty="0" err="1"/>
                  <a:t>új</a:t>
                </a:r>
                <a:r>
                  <a:rPr lang="en-US" dirty="0"/>
                  <a:t> </a:t>
                </a:r>
                <a:r>
                  <a:rPr lang="en-US" dirty="0" err="1"/>
                  <a:t>középpontot</a:t>
                </a:r>
                <a:r>
                  <a:rPr lang="en-US" dirty="0"/>
                  <a:t> </a:t>
                </a:r>
                <a:r>
                  <a:rPr lang="en-US" dirty="0" err="1"/>
                  <a:t>választunk</a:t>
                </a:r>
                <a:r>
                  <a:rPr lang="en-US" dirty="0"/>
                  <a:t>, </a:t>
                </a:r>
                <a:r>
                  <a:rPr lang="en-US" dirty="0" err="1"/>
                  <a:t>ami</a:t>
                </a:r>
                <a:r>
                  <a:rPr lang="en-US" dirty="0"/>
                  <a:t> </a:t>
                </a:r>
                <a:r>
                  <a:rPr lang="en-US" dirty="0" err="1"/>
                  <a:t>az</a:t>
                </a:r>
                <a:r>
                  <a:rPr lang="en-US" dirty="0"/>
                  <a:t> </a:t>
                </a:r>
                <a:r>
                  <a:rPr lang="en-US" dirty="0" err="1"/>
                  <a:t>adott</a:t>
                </a:r>
                <a:r>
                  <a:rPr lang="en-US" dirty="0"/>
                  <a:t> </a:t>
                </a:r>
                <a:r>
                  <a:rPr lang="en-US" dirty="0" err="1"/>
                  <a:t>klaszterben</a:t>
                </a:r>
                <a:r>
                  <a:rPr lang="en-US" dirty="0"/>
                  <a:t> </a:t>
                </a:r>
                <a:r>
                  <a:rPr lang="en-US" dirty="0" err="1"/>
                  <a:t>levő</a:t>
                </a:r>
                <a:r>
                  <a:rPr lang="en-US" dirty="0"/>
                  <a:t> </a:t>
                </a:r>
                <a:r>
                  <a:rPr lang="en-US" dirty="0" err="1"/>
                  <a:t>pontok</a:t>
                </a:r>
                <a:r>
                  <a:rPr lang="en-US" dirty="0"/>
                  <a:t> </a:t>
                </a:r>
                <a:r>
                  <a:rPr lang="en-US" dirty="0" err="1"/>
                  <a:t>koordinátáinak</a:t>
                </a:r>
                <a:r>
                  <a:rPr lang="en-US" dirty="0"/>
                  <a:t> </a:t>
                </a:r>
                <a:r>
                  <a:rPr lang="en-US" dirty="0" err="1"/>
                  <a:t>kiátlagolásával</a:t>
                </a:r>
                <a:r>
                  <a:rPr lang="en-US" dirty="0"/>
                  <a:t> </a:t>
                </a:r>
                <a:r>
                  <a:rPr lang="en-US" dirty="0" err="1"/>
                  <a:t>történik</a:t>
                </a:r>
                <a:endParaRPr lang="en-US" dirty="0"/>
              </a:p>
              <a:p>
                <a:r>
                  <a:rPr lang="en-US" dirty="0" err="1"/>
                  <a:t>Ezt</a:t>
                </a:r>
                <a:r>
                  <a:rPr lang="en-US" dirty="0"/>
                  <a:t> </a:t>
                </a:r>
                <a:r>
                  <a:rPr lang="en-US" dirty="0" err="1"/>
                  <a:t>követően</a:t>
                </a:r>
                <a:r>
                  <a:rPr lang="en-US" dirty="0"/>
                  <a:t> </a:t>
                </a:r>
                <a:r>
                  <a:rPr lang="en-US" dirty="0" err="1"/>
                  <a:t>újra</a:t>
                </a:r>
                <a:r>
                  <a:rPr lang="en-US" dirty="0"/>
                  <a:t> </a:t>
                </a:r>
                <a:r>
                  <a:rPr lang="en-US" dirty="0" err="1"/>
                  <a:t>minden</a:t>
                </a:r>
                <a:r>
                  <a:rPr lang="en-US" dirty="0"/>
                  <a:t> </a:t>
                </a:r>
                <a:r>
                  <a:rPr lang="en-US" dirty="0" err="1"/>
                  <a:t>pontot</a:t>
                </a:r>
                <a:r>
                  <a:rPr lang="en-US" dirty="0"/>
                  <a:t> </a:t>
                </a:r>
                <a:r>
                  <a:rPr lang="en-US" dirty="0" err="1"/>
                  <a:t>besorolunk</a:t>
                </a:r>
                <a:r>
                  <a:rPr lang="en-US" dirty="0"/>
                  <a:t> </a:t>
                </a:r>
                <a:r>
                  <a:rPr lang="en-US" dirty="0" err="1"/>
                  <a:t>az</a:t>
                </a:r>
                <a:r>
                  <a:rPr lang="en-US" dirty="0"/>
                  <a:t> </a:t>
                </a:r>
                <a:r>
                  <a:rPr lang="en-US" dirty="0" err="1"/>
                  <a:t>új</a:t>
                </a:r>
                <a:r>
                  <a:rPr lang="en-US" dirty="0"/>
                  <a:t> </a:t>
                </a:r>
                <a:r>
                  <a:rPr lang="en-US" dirty="0" err="1"/>
                  <a:t>középpontokkal</a:t>
                </a:r>
                <a:r>
                  <a:rPr lang="en-US" dirty="0"/>
                  <a:t> </a:t>
                </a:r>
                <a:r>
                  <a:rPr lang="en-US" dirty="0" err="1"/>
                  <a:t>rendelkező</a:t>
                </a:r>
                <a:r>
                  <a:rPr lang="en-US" dirty="0"/>
                  <a:t> </a:t>
                </a:r>
                <a:r>
                  <a:rPr lang="en-US" dirty="0" err="1"/>
                  <a:t>klaszterekbe</a:t>
                </a:r>
                <a:endParaRPr lang="en-US" dirty="0"/>
              </a:p>
              <a:p>
                <a:r>
                  <a:rPr lang="en-US" dirty="0"/>
                  <a:t>A </a:t>
                </a:r>
                <a:r>
                  <a:rPr lang="en-US" dirty="0" err="1"/>
                  <a:t>folyamatot</a:t>
                </a:r>
                <a:r>
                  <a:rPr lang="en-US" dirty="0"/>
                  <a:t> </a:t>
                </a:r>
                <a:r>
                  <a:rPr lang="en-US" dirty="0" err="1"/>
                  <a:t>addig</a:t>
                </a:r>
                <a:r>
                  <a:rPr lang="en-US" dirty="0"/>
                  <a:t> </a:t>
                </a:r>
                <a:r>
                  <a:rPr lang="en-US" dirty="0" err="1"/>
                  <a:t>ismételjük</a:t>
                </a:r>
                <a:r>
                  <a:rPr lang="en-US" dirty="0"/>
                  <a:t>, </a:t>
                </a:r>
                <a:r>
                  <a:rPr lang="en-US" dirty="0" err="1"/>
                  <a:t>amíg</a:t>
                </a:r>
                <a:r>
                  <a:rPr lang="en-US" dirty="0"/>
                  <a:t> a </a:t>
                </a:r>
                <a:r>
                  <a:rPr lang="en-US" dirty="0" err="1"/>
                  <a:t>klaszterek</a:t>
                </a:r>
                <a:r>
                  <a:rPr lang="en-US" dirty="0"/>
                  <a:t> </a:t>
                </a:r>
                <a:r>
                  <a:rPr lang="en-US" dirty="0" err="1"/>
                  <a:t>elemei</a:t>
                </a:r>
                <a:r>
                  <a:rPr lang="en-US" dirty="0"/>
                  <a:t> </a:t>
                </a:r>
                <a:r>
                  <a:rPr lang="en-US" dirty="0" err="1"/>
                  <a:t>már</a:t>
                </a:r>
                <a:r>
                  <a:rPr lang="en-US" dirty="0"/>
                  <a:t> </a:t>
                </a:r>
                <a:r>
                  <a:rPr lang="en-US" dirty="0" err="1"/>
                  <a:t>nem</a:t>
                </a:r>
                <a:r>
                  <a:rPr lang="en-US" dirty="0"/>
                  <a:t> </a:t>
                </a:r>
                <a:r>
                  <a:rPr lang="en-US" dirty="0" err="1"/>
                  <a:t>változnak</a:t>
                </a:r>
                <a:r>
                  <a:rPr lang="en-US" dirty="0"/>
                  <a:t>, </a:t>
                </a:r>
                <a:r>
                  <a:rPr lang="en-US" dirty="0" err="1"/>
                  <a:t>vagy</a:t>
                </a:r>
                <a:r>
                  <a:rPr lang="en-US" dirty="0"/>
                  <a:t> </a:t>
                </a:r>
                <a:r>
                  <a:rPr lang="en-US" dirty="0" err="1"/>
                  <a:t>elérünk</a:t>
                </a:r>
                <a:r>
                  <a:rPr lang="en-US" dirty="0"/>
                  <a:t> </a:t>
                </a:r>
                <a:r>
                  <a:rPr lang="en-US" dirty="0" err="1"/>
                  <a:t>egy</a:t>
                </a:r>
                <a:r>
                  <a:rPr lang="en-US" dirty="0"/>
                  <a:t> fix </a:t>
                </a:r>
                <a:r>
                  <a:rPr lang="en-US" dirty="0" err="1"/>
                  <a:t>számú</a:t>
                </a:r>
                <a:r>
                  <a:rPr lang="en-US" dirty="0"/>
                  <a:t> </a:t>
                </a:r>
                <a:r>
                  <a:rPr lang="en-US" dirty="0" err="1"/>
                  <a:t>iterációt</a:t>
                </a:r>
                <a:endParaRPr lang="hu-H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874CF7-1BD2-4B82-98C3-42016BBC41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501" b="-364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15568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A38D6-FD41-40E1-9181-14CEE8A8D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2.1 – K-means </a:t>
            </a:r>
            <a:r>
              <a:rPr lang="en-US" dirty="0" err="1"/>
              <a:t>klaszterezés</a:t>
            </a:r>
            <a:endParaRPr lang="hu-HU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F717AF0-8D87-4791-856D-1D022AB84753}"/>
              </a:ext>
            </a:extLst>
          </p:cNvPr>
          <p:cNvCxnSpPr/>
          <p:nvPr/>
        </p:nvCxnSpPr>
        <p:spPr>
          <a:xfrm flipV="1">
            <a:off x="838200" y="1690688"/>
            <a:ext cx="0" cy="43920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9642FAE-6003-465A-9017-311FAD23B350}"/>
              </a:ext>
            </a:extLst>
          </p:cNvPr>
          <p:cNvCxnSpPr>
            <a:cxnSpLocks/>
          </p:cNvCxnSpPr>
          <p:nvPr/>
        </p:nvCxnSpPr>
        <p:spPr>
          <a:xfrm>
            <a:off x="824948" y="6082748"/>
            <a:ext cx="52246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0AC08D06-E36F-4D70-9067-BAC760F7998F}"/>
              </a:ext>
            </a:extLst>
          </p:cNvPr>
          <p:cNvSpPr/>
          <p:nvPr/>
        </p:nvSpPr>
        <p:spPr>
          <a:xfrm>
            <a:off x="2915478" y="2491409"/>
            <a:ext cx="132521" cy="13252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BAB4282-5A91-477C-8F65-AD6E5238589B}"/>
              </a:ext>
            </a:extLst>
          </p:cNvPr>
          <p:cNvSpPr/>
          <p:nvPr/>
        </p:nvSpPr>
        <p:spPr>
          <a:xfrm>
            <a:off x="1941444" y="3041374"/>
            <a:ext cx="132521" cy="13252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96D6082-0044-4A6B-B674-730FE8A5D5E4}"/>
              </a:ext>
            </a:extLst>
          </p:cNvPr>
          <p:cNvSpPr/>
          <p:nvPr/>
        </p:nvSpPr>
        <p:spPr>
          <a:xfrm>
            <a:off x="5466522" y="4429540"/>
            <a:ext cx="132521" cy="13252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1DC2007-7ECA-40BF-84DF-0F52AF70B07A}"/>
              </a:ext>
            </a:extLst>
          </p:cNvPr>
          <p:cNvSpPr/>
          <p:nvPr/>
        </p:nvSpPr>
        <p:spPr>
          <a:xfrm>
            <a:off x="2953580" y="3571461"/>
            <a:ext cx="132521" cy="13252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9570781-01A8-45D9-8C9E-DD543505018A}"/>
              </a:ext>
            </a:extLst>
          </p:cNvPr>
          <p:cNvSpPr/>
          <p:nvPr/>
        </p:nvSpPr>
        <p:spPr>
          <a:xfrm>
            <a:off x="4711148" y="3041373"/>
            <a:ext cx="132521" cy="13252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3EB1B73-8BAB-4C1D-8B39-E37A4C13B3A8}"/>
              </a:ext>
            </a:extLst>
          </p:cNvPr>
          <p:cNvSpPr/>
          <p:nvPr/>
        </p:nvSpPr>
        <p:spPr>
          <a:xfrm>
            <a:off x="2575893" y="2975112"/>
            <a:ext cx="132521" cy="13252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36059D4-4410-43C0-8CFF-39FD79AD042D}"/>
              </a:ext>
            </a:extLst>
          </p:cNvPr>
          <p:cNvSpPr/>
          <p:nvPr/>
        </p:nvSpPr>
        <p:spPr>
          <a:xfrm>
            <a:off x="5517874" y="3588545"/>
            <a:ext cx="132521" cy="13252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F7C1A4E-61C6-4150-AF7D-AB5DF369E76C}"/>
              </a:ext>
            </a:extLst>
          </p:cNvPr>
          <p:cNvSpPr/>
          <p:nvPr/>
        </p:nvSpPr>
        <p:spPr>
          <a:xfrm>
            <a:off x="4843669" y="4220818"/>
            <a:ext cx="132521" cy="13252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C32CB64-9D90-4635-9194-92A816B4B692}"/>
              </a:ext>
            </a:extLst>
          </p:cNvPr>
          <p:cNvSpPr/>
          <p:nvPr/>
        </p:nvSpPr>
        <p:spPr>
          <a:xfrm>
            <a:off x="5490542" y="2375867"/>
            <a:ext cx="132521" cy="13252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0D51765-73BA-47A1-B719-2A3882649267}"/>
              </a:ext>
            </a:extLst>
          </p:cNvPr>
          <p:cNvSpPr/>
          <p:nvPr/>
        </p:nvSpPr>
        <p:spPr>
          <a:xfrm>
            <a:off x="1846195" y="2128009"/>
            <a:ext cx="132521" cy="13252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E253C9C-B9A4-47C0-9293-DEB2F81AB461}"/>
              </a:ext>
            </a:extLst>
          </p:cNvPr>
          <p:cNvSpPr/>
          <p:nvPr/>
        </p:nvSpPr>
        <p:spPr>
          <a:xfrm>
            <a:off x="2179982" y="3886718"/>
            <a:ext cx="132521" cy="13252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A126FD2-1165-4DCC-8A03-75CCC281DDB4}"/>
              </a:ext>
            </a:extLst>
          </p:cNvPr>
          <p:cNvSpPr/>
          <p:nvPr/>
        </p:nvSpPr>
        <p:spPr>
          <a:xfrm>
            <a:off x="3889514" y="3107633"/>
            <a:ext cx="132521" cy="13252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7456DBD-A9A5-4032-A187-9FFF99FFB6BE}"/>
              </a:ext>
            </a:extLst>
          </p:cNvPr>
          <p:cNvSpPr txBox="1"/>
          <p:nvPr/>
        </p:nvSpPr>
        <p:spPr>
          <a:xfrm>
            <a:off x="7765774" y="2623930"/>
            <a:ext cx="3322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Klaszter</a:t>
            </a:r>
            <a:r>
              <a:rPr lang="en-US" dirty="0"/>
              <a:t> </a:t>
            </a:r>
            <a:r>
              <a:rPr lang="en-US" dirty="0" err="1"/>
              <a:t>középpontok</a:t>
            </a:r>
            <a:r>
              <a:rPr lang="en-US" dirty="0"/>
              <a:t> </a:t>
            </a:r>
            <a:r>
              <a:rPr lang="en-US" dirty="0" err="1"/>
              <a:t>kiválasztása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545438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A38D6-FD41-40E1-9181-14CEE8A8D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2.1 – K-means </a:t>
            </a:r>
            <a:r>
              <a:rPr lang="en-US" dirty="0" err="1"/>
              <a:t>klaszterezés</a:t>
            </a:r>
            <a:endParaRPr lang="hu-HU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F717AF0-8D87-4791-856D-1D022AB84753}"/>
              </a:ext>
            </a:extLst>
          </p:cNvPr>
          <p:cNvCxnSpPr/>
          <p:nvPr/>
        </p:nvCxnSpPr>
        <p:spPr>
          <a:xfrm flipV="1">
            <a:off x="838200" y="1690688"/>
            <a:ext cx="0" cy="43920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9642FAE-6003-465A-9017-311FAD23B350}"/>
              </a:ext>
            </a:extLst>
          </p:cNvPr>
          <p:cNvCxnSpPr>
            <a:cxnSpLocks/>
          </p:cNvCxnSpPr>
          <p:nvPr/>
        </p:nvCxnSpPr>
        <p:spPr>
          <a:xfrm>
            <a:off x="824948" y="6082748"/>
            <a:ext cx="52246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0AC08D06-E36F-4D70-9067-BAC760F7998F}"/>
              </a:ext>
            </a:extLst>
          </p:cNvPr>
          <p:cNvSpPr/>
          <p:nvPr/>
        </p:nvSpPr>
        <p:spPr>
          <a:xfrm>
            <a:off x="2915478" y="2491409"/>
            <a:ext cx="132521" cy="13252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BAB4282-5A91-477C-8F65-AD6E5238589B}"/>
              </a:ext>
            </a:extLst>
          </p:cNvPr>
          <p:cNvSpPr/>
          <p:nvPr/>
        </p:nvSpPr>
        <p:spPr>
          <a:xfrm>
            <a:off x="1941444" y="3041374"/>
            <a:ext cx="132521" cy="13252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96D6082-0044-4A6B-B674-730FE8A5D5E4}"/>
              </a:ext>
            </a:extLst>
          </p:cNvPr>
          <p:cNvSpPr/>
          <p:nvPr/>
        </p:nvSpPr>
        <p:spPr>
          <a:xfrm>
            <a:off x="5466522" y="4429540"/>
            <a:ext cx="132521" cy="13252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1DC2007-7ECA-40BF-84DF-0F52AF70B07A}"/>
              </a:ext>
            </a:extLst>
          </p:cNvPr>
          <p:cNvSpPr/>
          <p:nvPr/>
        </p:nvSpPr>
        <p:spPr>
          <a:xfrm>
            <a:off x="2953580" y="3571461"/>
            <a:ext cx="132521" cy="13252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9570781-01A8-45D9-8C9E-DD543505018A}"/>
              </a:ext>
            </a:extLst>
          </p:cNvPr>
          <p:cNvSpPr/>
          <p:nvPr/>
        </p:nvSpPr>
        <p:spPr>
          <a:xfrm>
            <a:off x="4711148" y="3041373"/>
            <a:ext cx="132521" cy="13252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3EB1B73-8BAB-4C1D-8B39-E37A4C13B3A8}"/>
              </a:ext>
            </a:extLst>
          </p:cNvPr>
          <p:cNvSpPr/>
          <p:nvPr/>
        </p:nvSpPr>
        <p:spPr>
          <a:xfrm>
            <a:off x="2575893" y="2975112"/>
            <a:ext cx="132521" cy="13252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36059D4-4410-43C0-8CFF-39FD79AD042D}"/>
              </a:ext>
            </a:extLst>
          </p:cNvPr>
          <p:cNvSpPr/>
          <p:nvPr/>
        </p:nvSpPr>
        <p:spPr>
          <a:xfrm>
            <a:off x="5517874" y="3588545"/>
            <a:ext cx="132521" cy="13252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F7C1A4E-61C6-4150-AF7D-AB5DF369E76C}"/>
              </a:ext>
            </a:extLst>
          </p:cNvPr>
          <p:cNvSpPr/>
          <p:nvPr/>
        </p:nvSpPr>
        <p:spPr>
          <a:xfrm>
            <a:off x="4843669" y="4220818"/>
            <a:ext cx="132521" cy="13252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C32CB64-9D90-4635-9194-92A816B4B692}"/>
              </a:ext>
            </a:extLst>
          </p:cNvPr>
          <p:cNvSpPr/>
          <p:nvPr/>
        </p:nvSpPr>
        <p:spPr>
          <a:xfrm>
            <a:off x="5490542" y="2375867"/>
            <a:ext cx="132521" cy="13252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0D51765-73BA-47A1-B719-2A3882649267}"/>
              </a:ext>
            </a:extLst>
          </p:cNvPr>
          <p:cNvSpPr/>
          <p:nvPr/>
        </p:nvSpPr>
        <p:spPr>
          <a:xfrm>
            <a:off x="1846195" y="2128009"/>
            <a:ext cx="132521" cy="132521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E253C9C-B9A4-47C0-9293-DEB2F81AB461}"/>
              </a:ext>
            </a:extLst>
          </p:cNvPr>
          <p:cNvSpPr/>
          <p:nvPr/>
        </p:nvSpPr>
        <p:spPr>
          <a:xfrm>
            <a:off x="2179982" y="3886718"/>
            <a:ext cx="132521" cy="13252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40FCEF6-17BA-499C-BF04-9D7207837924}"/>
              </a:ext>
            </a:extLst>
          </p:cNvPr>
          <p:cNvSpPr/>
          <p:nvPr/>
        </p:nvSpPr>
        <p:spPr>
          <a:xfrm>
            <a:off x="3889514" y="3107633"/>
            <a:ext cx="132521" cy="13252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49532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A38D6-FD41-40E1-9181-14CEE8A8D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2.1 – K-means </a:t>
            </a:r>
            <a:r>
              <a:rPr lang="en-US" dirty="0" err="1"/>
              <a:t>klaszterezés</a:t>
            </a:r>
            <a:endParaRPr lang="hu-HU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F717AF0-8D87-4791-856D-1D022AB84753}"/>
              </a:ext>
            </a:extLst>
          </p:cNvPr>
          <p:cNvCxnSpPr/>
          <p:nvPr/>
        </p:nvCxnSpPr>
        <p:spPr>
          <a:xfrm flipV="1">
            <a:off x="838200" y="1690688"/>
            <a:ext cx="0" cy="43920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9642FAE-6003-465A-9017-311FAD23B350}"/>
              </a:ext>
            </a:extLst>
          </p:cNvPr>
          <p:cNvCxnSpPr>
            <a:cxnSpLocks/>
          </p:cNvCxnSpPr>
          <p:nvPr/>
        </p:nvCxnSpPr>
        <p:spPr>
          <a:xfrm>
            <a:off x="824948" y="6082748"/>
            <a:ext cx="52246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0AC08D06-E36F-4D70-9067-BAC760F7998F}"/>
              </a:ext>
            </a:extLst>
          </p:cNvPr>
          <p:cNvSpPr/>
          <p:nvPr/>
        </p:nvSpPr>
        <p:spPr>
          <a:xfrm>
            <a:off x="2915478" y="2491409"/>
            <a:ext cx="132521" cy="13252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BAB4282-5A91-477C-8F65-AD6E5238589B}"/>
              </a:ext>
            </a:extLst>
          </p:cNvPr>
          <p:cNvSpPr/>
          <p:nvPr/>
        </p:nvSpPr>
        <p:spPr>
          <a:xfrm>
            <a:off x="1941444" y="3041374"/>
            <a:ext cx="132521" cy="13252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96D6082-0044-4A6B-B674-730FE8A5D5E4}"/>
              </a:ext>
            </a:extLst>
          </p:cNvPr>
          <p:cNvSpPr/>
          <p:nvPr/>
        </p:nvSpPr>
        <p:spPr>
          <a:xfrm>
            <a:off x="5466522" y="4429540"/>
            <a:ext cx="132521" cy="13252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1DC2007-7ECA-40BF-84DF-0F52AF70B07A}"/>
              </a:ext>
            </a:extLst>
          </p:cNvPr>
          <p:cNvSpPr/>
          <p:nvPr/>
        </p:nvSpPr>
        <p:spPr>
          <a:xfrm>
            <a:off x="2953580" y="3571461"/>
            <a:ext cx="132521" cy="13252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9570781-01A8-45D9-8C9E-DD543505018A}"/>
              </a:ext>
            </a:extLst>
          </p:cNvPr>
          <p:cNvSpPr/>
          <p:nvPr/>
        </p:nvSpPr>
        <p:spPr>
          <a:xfrm>
            <a:off x="4711148" y="3041373"/>
            <a:ext cx="132521" cy="13252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3EB1B73-8BAB-4C1D-8B39-E37A4C13B3A8}"/>
              </a:ext>
            </a:extLst>
          </p:cNvPr>
          <p:cNvSpPr/>
          <p:nvPr/>
        </p:nvSpPr>
        <p:spPr>
          <a:xfrm>
            <a:off x="2575893" y="2975112"/>
            <a:ext cx="132521" cy="13252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36059D4-4410-43C0-8CFF-39FD79AD042D}"/>
              </a:ext>
            </a:extLst>
          </p:cNvPr>
          <p:cNvSpPr/>
          <p:nvPr/>
        </p:nvSpPr>
        <p:spPr>
          <a:xfrm>
            <a:off x="5517874" y="3588545"/>
            <a:ext cx="132521" cy="13252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F7C1A4E-61C6-4150-AF7D-AB5DF369E76C}"/>
              </a:ext>
            </a:extLst>
          </p:cNvPr>
          <p:cNvSpPr/>
          <p:nvPr/>
        </p:nvSpPr>
        <p:spPr>
          <a:xfrm>
            <a:off x="4843669" y="4220818"/>
            <a:ext cx="132521" cy="13252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C32CB64-9D90-4635-9194-92A816B4B692}"/>
              </a:ext>
            </a:extLst>
          </p:cNvPr>
          <p:cNvSpPr/>
          <p:nvPr/>
        </p:nvSpPr>
        <p:spPr>
          <a:xfrm>
            <a:off x="5490542" y="2375867"/>
            <a:ext cx="132521" cy="13252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0D51765-73BA-47A1-B719-2A3882649267}"/>
              </a:ext>
            </a:extLst>
          </p:cNvPr>
          <p:cNvSpPr/>
          <p:nvPr/>
        </p:nvSpPr>
        <p:spPr>
          <a:xfrm>
            <a:off x="1846195" y="2128009"/>
            <a:ext cx="132521" cy="132521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E253C9C-B9A4-47C0-9293-DEB2F81AB461}"/>
              </a:ext>
            </a:extLst>
          </p:cNvPr>
          <p:cNvSpPr/>
          <p:nvPr/>
        </p:nvSpPr>
        <p:spPr>
          <a:xfrm>
            <a:off x="2179982" y="3886718"/>
            <a:ext cx="132521" cy="13252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40FCEF6-17BA-499C-BF04-9D7207837924}"/>
              </a:ext>
            </a:extLst>
          </p:cNvPr>
          <p:cNvSpPr/>
          <p:nvPr/>
        </p:nvSpPr>
        <p:spPr>
          <a:xfrm>
            <a:off x="3889514" y="3107633"/>
            <a:ext cx="132521" cy="13252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503700-A95A-4261-AE56-BDF51D67C943}"/>
              </a:ext>
            </a:extLst>
          </p:cNvPr>
          <p:cNvSpPr txBox="1"/>
          <p:nvPr/>
        </p:nvSpPr>
        <p:spPr>
          <a:xfrm>
            <a:off x="7765774" y="2623930"/>
            <a:ext cx="2891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Pontok</a:t>
            </a:r>
            <a:r>
              <a:rPr lang="en-US" dirty="0"/>
              <a:t> </a:t>
            </a:r>
            <a:r>
              <a:rPr lang="en-US" dirty="0" err="1"/>
              <a:t>klaszterekbe</a:t>
            </a:r>
            <a:r>
              <a:rPr lang="en-US" dirty="0"/>
              <a:t> </a:t>
            </a:r>
            <a:r>
              <a:rPr lang="en-US" dirty="0" err="1"/>
              <a:t>sorolása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8187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EF6A6-E73E-4021-B197-704B5B92B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1 – </a:t>
            </a:r>
            <a:r>
              <a:rPr lang="en-US" dirty="0" err="1"/>
              <a:t>Dimenzió</a:t>
            </a:r>
            <a:r>
              <a:rPr lang="en-US" dirty="0"/>
              <a:t> </a:t>
            </a:r>
            <a:r>
              <a:rPr lang="en-US" dirty="0" err="1"/>
              <a:t>csökkentés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4C8B47-66B1-4589-BF0D-C27135B6D9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Legyen </a:t>
                </a:r>
                <a:r>
                  <a:rPr lang="en-US" dirty="0" err="1"/>
                  <a:t>egy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es</a:t>
                </a:r>
                <a:r>
                  <a:rPr lang="en-US" dirty="0"/>
                  <a:t> </a:t>
                </a:r>
                <a:r>
                  <a:rPr lang="en-US" dirty="0" err="1"/>
                  <a:t>adatmátrixunk</a:t>
                </a:r>
                <a:endParaRPr lang="en-US" dirty="0"/>
              </a:p>
              <a:p>
                <a:r>
                  <a:rPr lang="en-US" dirty="0" err="1"/>
                  <a:t>Ekkor</a:t>
                </a:r>
                <a:r>
                  <a:rPr lang="en-US" dirty="0"/>
                  <a:t> </a:t>
                </a:r>
                <a:r>
                  <a:rPr lang="en-US" dirty="0" err="1"/>
                  <a:t>az</a:t>
                </a:r>
                <a:r>
                  <a:rPr lang="en-US" dirty="0"/>
                  <a:t> </a:t>
                </a:r>
                <a:r>
                  <a:rPr lang="en-US" dirty="0" err="1"/>
                  <a:t>adatmátrixot</a:t>
                </a:r>
                <a:r>
                  <a:rPr lang="en-US" dirty="0"/>
                  <a:t> </a:t>
                </a:r>
                <a:r>
                  <a:rPr lang="en-US" dirty="0" err="1"/>
                  <a:t>egy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dimenziós</a:t>
                </a:r>
                <a:r>
                  <a:rPr lang="en-US" dirty="0"/>
                  <a:t> </a:t>
                </a:r>
                <a:r>
                  <a:rPr lang="en-US" dirty="0" err="1"/>
                  <a:t>térben</a:t>
                </a:r>
                <a:r>
                  <a:rPr lang="en-US" dirty="0"/>
                  <a:t> </a:t>
                </a:r>
                <a:r>
                  <a:rPr lang="en-US" dirty="0" err="1"/>
                  <a:t>tudjuk</a:t>
                </a:r>
                <a:r>
                  <a:rPr lang="en-US" dirty="0"/>
                  <a:t> </a:t>
                </a:r>
                <a:r>
                  <a:rPr lang="en-US" dirty="0" err="1"/>
                  <a:t>reprezentálni</a:t>
                </a:r>
                <a:r>
                  <a:rPr lang="en-US" dirty="0"/>
                  <a:t>, </a:t>
                </a:r>
                <a:r>
                  <a:rPr lang="en-US" dirty="0" err="1"/>
                  <a:t>ahol</a:t>
                </a:r>
                <a:r>
                  <a:rPr lang="en-US" dirty="0"/>
                  <a:t> a </a:t>
                </a:r>
                <a:r>
                  <a:rPr lang="en-US" dirty="0" err="1"/>
                  <a:t>mátrix</a:t>
                </a:r>
                <a:r>
                  <a:rPr lang="en-US" dirty="0"/>
                  <a:t> </a:t>
                </a:r>
                <a:r>
                  <a:rPr lang="en-US" dirty="0" err="1"/>
                  <a:t>minden</a:t>
                </a:r>
                <a:r>
                  <a:rPr lang="en-US" dirty="0"/>
                  <a:t> </a:t>
                </a:r>
                <a:r>
                  <a:rPr lang="en-US" dirty="0" err="1"/>
                  <a:t>sora</a:t>
                </a:r>
                <a:r>
                  <a:rPr lang="en-US" dirty="0"/>
                  <a:t> </a:t>
                </a:r>
                <a:r>
                  <a:rPr lang="en-US" dirty="0" err="1"/>
                  <a:t>egy</a:t>
                </a:r>
                <a:r>
                  <a:rPr lang="en-US" dirty="0"/>
                  <a:t> </a:t>
                </a:r>
                <a:r>
                  <a:rPr lang="en-US" dirty="0" err="1"/>
                  <a:t>pont</a:t>
                </a:r>
                <a:r>
                  <a:rPr lang="en-US" dirty="0"/>
                  <a:t> </a:t>
                </a:r>
                <a:r>
                  <a:rPr lang="en-US" dirty="0" err="1"/>
                  <a:t>ebben</a:t>
                </a:r>
                <a:r>
                  <a:rPr lang="en-US" dirty="0"/>
                  <a:t> a </a:t>
                </a:r>
                <a:r>
                  <a:rPr lang="en-US" dirty="0" err="1"/>
                  <a:t>térben</a:t>
                </a:r>
                <a:endParaRPr lang="en-US" dirty="0"/>
              </a:p>
              <a:p>
                <a:r>
                  <a:rPr lang="en-US" dirty="0"/>
                  <a:t>Ha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“</a:t>
                </a:r>
                <a:r>
                  <a:rPr lang="en-US" dirty="0" err="1"/>
                  <a:t>nagy</a:t>
                </a:r>
                <a:r>
                  <a:rPr lang="en-US" dirty="0"/>
                  <a:t>”, </a:t>
                </a:r>
                <a:r>
                  <a:rPr lang="en-US" dirty="0" err="1"/>
                  <a:t>akkor</a:t>
                </a:r>
                <a:r>
                  <a:rPr lang="en-US" dirty="0"/>
                  <a:t> a </a:t>
                </a:r>
                <a:r>
                  <a:rPr lang="en-US" dirty="0" err="1"/>
                  <a:t>gyakorlatban</a:t>
                </a:r>
                <a:r>
                  <a:rPr lang="en-US" dirty="0"/>
                  <a:t> </a:t>
                </a:r>
                <a:r>
                  <a:rPr lang="en-US" dirty="0" err="1"/>
                  <a:t>ez</a:t>
                </a:r>
                <a:r>
                  <a:rPr lang="en-US" dirty="0"/>
                  <a:t> </a:t>
                </a:r>
                <a:r>
                  <a:rPr lang="en-US" dirty="0" err="1"/>
                  <a:t>sok</a:t>
                </a:r>
                <a:r>
                  <a:rPr lang="en-US" dirty="0"/>
                  <a:t> </a:t>
                </a:r>
                <a:r>
                  <a:rPr lang="en-US" dirty="0" err="1"/>
                  <a:t>problémát</a:t>
                </a:r>
                <a:r>
                  <a:rPr lang="en-US" dirty="0"/>
                  <a:t> </a:t>
                </a:r>
                <a:r>
                  <a:rPr lang="en-US" dirty="0" err="1"/>
                  <a:t>okozhat</a:t>
                </a:r>
                <a:r>
                  <a:rPr lang="en-US" dirty="0"/>
                  <a:t> </a:t>
                </a:r>
                <a:r>
                  <a:rPr lang="en-US" dirty="0" err="1"/>
                  <a:t>nekünk</a:t>
                </a:r>
                <a:r>
                  <a:rPr lang="en-US" dirty="0"/>
                  <a:t>, </a:t>
                </a:r>
                <a:r>
                  <a:rPr lang="en-US" dirty="0" err="1"/>
                  <a:t>amit</a:t>
                </a:r>
                <a:r>
                  <a:rPr lang="en-US" dirty="0"/>
                  <a:t> a “</a:t>
                </a:r>
                <a:r>
                  <a:rPr lang="en-US" dirty="0" err="1"/>
                  <a:t>dimenzionalitás</a:t>
                </a:r>
                <a:r>
                  <a:rPr lang="en-US" dirty="0"/>
                  <a:t> </a:t>
                </a:r>
                <a:r>
                  <a:rPr lang="en-US" dirty="0" err="1"/>
                  <a:t>átkának</a:t>
                </a:r>
                <a:r>
                  <a:rPr lang="en-US" dirty="0"/>
                  <a:t>” </a:t>
                </a:r>
                <a:r>
                  <a:rPr lang="en-US" dirty="0" err="1"/>
                  <a:t>hívnak</a:t>
                </a:r>
                <a:endParaRPr lang="en-US" dirty="0"/>
              </a:p>
              <a:p>
                <a:r>
                  <a:rPr lang="en-US" dirty="0" err="1"/>
                  <a:t>Hogy</a:t>
                </a:r>
                <a:r>
                  <a:rPr lang="en-US" dirty="0"/>
                  <a:t> </a:t>
                </a:r>
                <a:r>
                  <a:rPr lang="en-US" dirty="0" err="1"/>
                  <a:t>elkerüljük</a:t>
                </a:r>
                <a:r>
                  <a:rPr lang="en-US" dirty="0"/>
                  <a:t> </a:t>
                </a:r>
                <a:r>
                  <a:rPr lang="en-US" dirty="0" err="1"/>
                  <a:t>az</a:t>
                </a:r>
                <a:r>
                  <a:rPr lang="en-US" dirty="0"/>
                  <a:t> </a:t>
                </a:r>
                <a:r>
                  <a:rPr lang="en-US" dirty="0" err="1"/>
                  <a:t>ebből</a:t>
                </a:r>
                <a:r>
                  <a:rPr lang="en-US" dirty="0"/>
                  <a:t> </a:t>
                </a:r>
                <a:r>
                  <a:rPr lang="en-US" dirty="0" err="1"/>
                  <a:t>fakadó</a:t>
                </a:r>
                <a:r>
                  <a:rPr lang="en-US" dirty="0"/>
                  <a:t> </a:t>
                </a:r>
                <a:r>
                  <a:rPr lang="en-US" dirty="0" err="1"/>
                  <a:t>nehézségeket</a:t>
                </a:r>
                <a:r>
                  <a:rPr lang="en-US" dirty="0"/>
                  <a:t> </a:t>
                </a:r>
                <a:r>
                  <a:rPr lang="en-US" dirty="0" err="1"/>
                  <a:t>olyan</a:t>
                </a:r>
                <a:r>
                  <a:rPr lang="en-US" dirty="0"/>
                  <a:t> </a:t>
                </a:r>
                <a:r>
                  <a:rPr lang="en-US" dirty="0" err="1"/>
                  <a:t>eljárásokat</a:t>
                </a:r>
                <a:r>
                  <a:rPr lang="en-US" dirty="0"/>
                  <a:t> </a:t>
                </a:r>
                <a:r>
                  <a:rPr lang="en-US" dirty="0" err="1"/>
                  <a:t>kell</a:t>
                </a:r>
                <a:r>
                  <a:rPr lang="en-US" dirty="0"/>
                  <a:t> </a:t>
                </a:r>
                <a:r>
                  <a:rPr lang="en-US" dirty="0" err="1"/>
                  <a:t>alkalmaznunk</a:t>
                </a:r>
                <a:r>
                  <a:rPr lang="en-US" dirty="0"/>
                  <a:t>, </a:t>
                </a:r>
                <a:r>
                  <a:rPr lang="en-US" dirty="0" err="1"/>
                  <a:t>amik</a:t>
                </a:r>
                <a:r>
                  <a:rPr lang="en-US" dirty="0"/>
                  <a:t> </a:t>
                </a:r>
                <a:r>
                  <a:rPr lang="en-US" dirty="0" err="1"/>
                  <a:t>az</a:t>
                </a:r>
                <a:r>
                  <a:rPr lang="en-US" dirty="0"/>
                  <a:t> </a:t>
                </a:r>
                <a:r>
                  <a:rPr lang="en-US" dirty="0" err="1"/>
                  <a:t>eredeti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dimenziós</a:t>
                </a:r>
                <a:r>
                  <a:rPr lang="en-US" dirty="0"/>
                  <a:t> </a:t>
                </a:r>
                <a:r>
                  <a:rPr lang="en-US" dirty="0" err="1"/>
                  <a:t>térbeli</a:t>
                </a:r>
                <a:r>
                  <a:rPr lang="en-US" dirty="0"/>
                  <a:t> </a:t>
                </a:r>
                <a:r>
                  <a:rPr lang="en-US" dirty="0" err="1"/>
                  <a:t>pontokat</a:t>
                </a:r>
                <a:r>
                  <a:rPr lang="en-US" dirty="0"/>
                  <a:t> </a:t>
                </a:r>
                <a:r>
                  <a:rPr lang="en-US" dirty="0" err="1"/>
                  <a:t>egy</a:t>
                </a:r>
                <a:r>
                  <a:rPr lang="en-US" dirty="0"/>
                  <a:t> kisebb,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dimenziós</a:t>
                </a:r>
                <a:r>
                  <a:rPr lang="en-US" dirty="0"/>
                  <a:t> </a:t>
                </a:r>
                <a:r>
                  <a:rPr lang="en-US" dirty="0" err="1"/>
                  <a:t>térbe</a:t>
                </a:r>
                <a:r>
                  <a:rPr lang="en-US" dirty="0"/>
                  <a:t> </a:t>
                </a:r>
                <a:r>
                  <a:rPr lang="en-US" dirty="0" err="1"/>
                  <a:t>tudják</a:t>
                </a:r>
                <a:r>
                  <a:rPr lang="en-US" dirty="0"/>
                  <a:t> </a:t>
                </a:r>
                <a:r>
                  <a:rPr lang="en-US" dirty="0" err="1"/>
                  <a:t>transzformálni</a:t>
                </a:r>
                <a:endParaRPr lang="hu-H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4C8B47-66B1-4589-BF0D-C27135B6D9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69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96811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A38D6-FD41-40E1-9181-14CEE8A8D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2.1 – K-means </a:t>
            </a:r>
            <a:r>
              <a:rPr lang="en-US" dirty="0" err="1"/>
              <a:t>klaszterezés</a:t>
            </a:r>
            <a:endParaRPr lang="hu-HU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F717AF0-8D87-4791-856D-1D022AB84753}"/>
              </a:ext>
            </a:extLst>
          </p:cNvPr>
          <p:cNvCxnSpPr/>
          <p:nvPr/>
        </p:nvCxnSpPr>
        <p:spPr>
          <a:xfrm flipV="1">
            <a:off x="838200" y="1690688"/>
            <a:ext cx="0" cy="43920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9642FAE-6003-465A-9017-311FAD23B350}"/>
              </a:ext>
            </a:extLst>
          </p:cNvPr>
          <p:cNvCxnSpPr>
            <a:cxnSpLocks/>
          </p:cNvCxnSpPr>
          <p:nvPr/>
        </p:nvCxnSpPr>
        <p:spPr>
          <a:xfrm>
            <a:off x="824948" y="6082748"/>
            <a:ext cx="52246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0AC08D06-E36F-4D70-9067-BAC760F7998F}"/>
              </a:ext>
            </a:extLst>
          </p:cNvPr>
          <p:cNvSpPr/>
          <p:nvPr/>
        </p:nvSpPr>
        <p:spPr>
          <a:xfrm>
            <a:off x="2915478" y="2491409"/>
            <a:ext cx="132521" cy="132521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BAB4282-5A91-477C-8F65-AD6E5238589B}"/>
              </a:ext>
            </a:extLst>
          </p:cNvPr>
          <p:cNvSpPr/>
          <p:nvPr/>
        </p:nvSpPr>
        <p:spPr>
          <a:xfrm>
            <a:off x="1941444" y="3041374"/>
            <a:ext cx="132521" cy="132521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96D6082-0044-4A6B-B674-730FE8A5D5E4}"/>
              </a:ext>
            </a:extLst>
          </p:cNvPr>
          <p:cNvSpPr/>
          <p:nvPr/>
        </p:nvSpPr>
        <p:spPr>
          <a:xfrm>
            <a:off x="5466522" y="4429540"/>
            <a:ext cx="132521" cy="132521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1DC2007-7ECA-40BF-84DF-0F52AF70B07A}"/>
              </a:ext>
            </a:extLst>
          </p:cNvPr>
          <p:cNvSpPr/>
          <p:nvPr/>
        </p:nvSpPr>
        <p:spPr>
          <a:xfrm>
            <a:off x="2953580" y="3571461"/>
            <a:ext cx="132521" cy="132521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9570781-01A8-45D9-8C9E-DD543505018A}"/>
              </a:ext>
            </a:extLst>
          </p:cNvPr>
          <p:cNvSpPr/>
          <p:nvPr/>
        </p:nvSpPr>
        <p:spPr>
          <a:xfrm>
            <a:off x="4711148" y="3041373"/>
            <a:ext cx="132521" cy="132521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3EB1B73-8BAB-4C1D-8B39-E37A4C13B3A8}"/>
              </a:ext>
            </a:extLst>
          </p:cNvPr>
          <p:cNvSpPr/>
          <p:nvPr/>
        </p:nvSpPr>
        <p:spPr>
          <a:xfrm>
            <a:off x="2575893" y="2975112"/>
            <a:ext cx="132521" cy="132521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36059D4-4410-43C0-8CFF-39FD79AD042D}"/>
              </a:ext>
            </a:extLst>
          </p:cNvPr>
          <p:cNvSpPr/>
          <p:nvPr/>
        </p:nvSpPr>
        <p:spPr>
          <a:xfrm>
            <a:off x="5517874" y="3588545"/>
            <a:ext cx="132521" cy="132521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F7C1A4E-61C6-4150-AF7D-AB5DF369E76C}"/>
              </a:ext>
            </a:extLst>
          </p:cNvPr>
          <p:cNvSpPr/>
          <p:nvPr/>
        </p:nvSpPr>
        <p:spPr>
          <a:xfrm>
            <a:off x="4843669" y="4220818"/>
            <a:ext cx="132521" cy="132521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C32CB64-9D90-4635-9194-92A816B4B692}"/>
              </a:ext>
            </a:extLst>
          </p:cNvPr>
          <p:cNvSpPr/>
          <p:nvPr/>
        </p:nvSpPr>
        <p:spPr>
          <a:xfrm>
            <a:off x="5490542" y="2375867"/>
            <a:ext cx="132521" cy="132521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0D51765-73BA-47A1-B719-2A3882649267}"/>
              </a:ext>
            </a:extLst>
          </p:cNvPr>
          <p:cNvSpPr/>
          <p:nvPr/>
        </p:nvSpPr>
        <p:spPr>
          <a:xfrm>
            <a:off x="1846195" y="2128009"/>
            <a:ext cx="132521" cy="132521"/>
          </a:xfrm>
          <a:prstGeom prst="ellipse">
            <a:avLst/>
          </a:prstGeom>
          <a:solidFill>
            <a:srgbClr val="92D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E253C9C-B9A4-47C0-9293-DEB2F81AB461}"/>
              </a:ext>
            </a:extLst>
          </p:cNvPr>
          <p:cNvSpPr/>
          <p:nvPr/>
        </p:nvSpPr>
        <p:spPr>
          <a:xfrm>
            <a:off x="2179982" y="3886718"/>
            <a:ext cx="132521" cy="132521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40FCEF6-17BA-499C-BF04-9D7207837924}"/>
              </a:ext>
            </a:extLst>
          </p:cNvPr>
          <p:cNvSpPr/>
          <p:nvPr/>
        </p:nvSpPr>
        <p:spPr>
          <a:xfrm>
            <a:off x="3889514" y="3107633"/>
            <a:ext cx="132521" cy="132521"/>
          </a:xfrm>
          <a:prstGeom prst="ellipse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44411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A38D6-FD41-40E1-9181-14CEE8A8D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2.1 – K-means </a:t>
            </a:r>
            <a:r>
              <a:rPr lang="en-US" dirty="0" err="1"/>
              <a:t>klaszterezés</a:t>
            </a:r>
            <a:endParaRPr lang="hu-HU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F717AF0-8D87-4791-856D-1D022AB84753}"/>
              </a:ext>
            </a:extLst>
          </p:cNvPr>
          <p:cNvCxnSpPr/>
          <p:nvPr/>
        </p:nvCxnSpPr>
        <p:spPr>
          <a:xfrm flipV="1">
            <a:off x="838200" y="1690688"/>
            <a:ext cx="0" cy="43920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9642FAE-6003-465A-9017-311FAD23B350}"/>
              </a:ext>
            </a:extLst>
          </p:cNvPr>
          <p:cNvCxnSpPr>
            <a:cxnSpLocks/>
          </p:cNvCxnSpPr>
          <p:nvPr/>
        </p:nvCxnSpPr>
        <p:spPr>
          <a:xfrm>
            <a:off x="824948" y="6082748"/>
            <a:ext cx="52246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0AC08D06-E36F-4D70-9067-BAC760F7998F}"/>
              </a:ext>
            </a:extLst>
          </p:cNvPr>
          <p:cNvSpPr/>
          <p:nvPr/>
        </p:nvSpPr>
        <p:spPr>
          <a:xfrm>
            <a:off x="2915478" y="2491409"/>
            <a:ext cx="132521" cy="132521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BAB4282-5A91-477C-8F65-AD6E5238589B}"/>
              </a:ext>
            </a:extLst>
          </p:cNvPr>
          <p:cNvSpPr/>
          <p:nvPr/>
        </p:nvSpPr>
        <p:spPr>
          <a:xfrm>
            <a:off x="1941444" y="3041374"/>
            <a:ext cx="132521" cy="132521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96D6082-0044-4A6B-B674-730FE8A5D5E4}"/>
              </a:ext>
            </a:extLst>
          </p:cNvPr>
          <p:cNvSpPr/>
          <p:nvPr/>
        </p:nvSpPr>
        <p:spPr>
          <a:xfrm>
            <a:off x="5466522" y="4429540"/>
            <a:ext cx="132521" cy="132521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1DC2007-7ECA-40BF-84DF-0F52AF70B07A}"/>
              </a:ext>
            </a:extLst>
          </p:cNvPr>
          <p:cNvSpPr/>
          <p:nvPr/>
        </p:nvSpPr>
        <p:spPr>
          <a:xfrm>
            <a:off x="2953580" y="3571461"/>
            <a:ext cx="132521" cy="132521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9570781-01A8-45D9-8C9E-DD543505018A}"/>
              </a:ext>
            </a:extLst>
          </p:cNvPr>
          <p:cNvSpPr/>
          <p:nvPr/>
        </p:nvSpPr>
        <p:spPr>
          <a:xfrm>
            <a:off x="4711148" y="3041373"/>
            <a:ext cx="132521" cy="132521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3EB1B73-8BAB-4C1D-8B39-E37A4C13B3A8}"/>
              </a:ext>
            </a:extLst>
          </p:cNvPr>
          <p:cNvSpPr/>
          <p:nvPr/>
        </p:nvSpPr>
        <p:spPr>
          <a:xfrm>
            <a:off x="2575893" y="2975112"/>
            <a:ext cx="132521" cy="132521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36059D4-4410-43C0-8CFF-39FD79AD042D}"/>
              </a:ext>
            </a:extLst>
          </p:cNvPr>
          <p:cNvSpPr/>
          <p:nvPr/>
        </p:nvSpPr>
        <p:spPr>
          <a:xfrm>
            <a:off x="5517874" y="3588545"/>
            <a:ext cx="132521" cy="132521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F7C1A4E-61C6-4150-AF7D-AB5DF369E76C}"/>
              </a:ext>
            </a:extLst>
          </p:cNvPr>
          <p:cNvSpPr/>
          <p:nvPr/>
        </p:nvSpPr>
        <p:spPr>
          <a:xfrm>
            <a:off x="4843669" y="4220818"/>
            <a:ext cx="132521" cy="132521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C32CB64-9D90-4635-9194-92A816B4B692}"/>
              </a:ext>
            </a:extLst>
          </p:cNvPr>
          <p:cNvSpPr/>
          <p:nvPr/>
        </p:nvSpPr>
        <p:spPr>
          <a:xfrm>
            <a:off x="5490542" y="2375867"/>
            <a:ext cx="132521" cy="132521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0D51765-73BA-47A1-B719-2A3882649267}"/>
              </a:ext>
            </a:extLst>
          </p:cNvPr>
          <p:cNvSpPr/>
          <p:nvPr/>
        </p:nvSpPr>
        <p:spPr>
          <a:xfrm>
            <a:off x="1846195" y="2128009"/>
            <a:ext cx="132521" cy="132521"/>
          </a:xfrm>
          <a:prstGeom prst="ellipse">
            <a:avLst/>
          </a:prstGeom>
          <a:solidFill>
            <a:srgbClr val="92D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E253C9C-B9A4-47C0-9293-DEB2F81AB461}"/>
              </a:ext>
            </a:extLst>
          </p:cNvPr>
          <p:cNvSpPr/>
          <p:nvPr/>
        </p:nvSpPr>
        <p:spPr>
          <a:xfrm>
            <a:off x="2179982" y="3886718"/>
            <a:ext cx="132521" cy="132521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40FCEF6-17BA-499C-BF04-9D7207837924}"/>
              </a:ext>
            </a:extLst>
          </p:cNvPr>
          <p:cNvSpPr/>
          <p:nvPr/>
        </p:nvSpPr>
        <p:spPr>
          <a:xfrm>
            <a:off x="3889514" y="3107633"/>
            <a:ext cx="132521" cy="132521"/>
          </a:xfrm>
          <a:prstGeom prst="ellipse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748101D-0173-4B10-8256-76887D807217}"/>
              </a:ext>
            </a:extLst>
          </p:cNvPr>
          <p:cNvSpPr txBox="1"/>
          <p:nvPr/>
        </p:nvSpPr>
        <p:spPr>
          <a:xfrm>
            <a:off x="7765774" y="2623930"/>
            <a:ext cx="3373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Új</a:t>
            </a:r>
            <a:r>
              <a:rPr lang="en-US" dirty="0"/>
              <a:t> </a:t>
            </a:r>
            <a:r>
              <a:rPr lang="en-US" dirty="0" err="1"/>
              <a:t>klaszter</a:t>
            </a:r>
            <a:r>
              <a:rPr lang="en-US" dirty="0"/>
              <a:t> </a:t>
            </a:r>
            <a:r>
              <a:rPr lang="en-US" dirty="0" err="1"/>
              <a:t>középpontok</a:t>
            </a:r>
            <a:r>
              <a:rPr lang="en-US" dirty="0"/>
              <a:t> </a:t>
            </a:r>
            <a:r>
              <a:rPr lang="en-US" dirty="0" err="1"/>
              <a:t>számítása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2205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A38D6-FD41-40E1-9181-14CEE8A8D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2.1 – K-means </a:t>
            </a:r>
            <a:r>
              <a:rPr lang="en-US" dirty="0" err="1"/>
              <a:t>klaszterezés</a:t>
            </a:r>
            <a:endParaRPr lang="hu-HU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F717AF0-8D87-4791-856D-1D022AB84753}"/>
              </a:ext>
            </a:extLst>
          </p:cNvPr>
          <p:cNvCxnSpPr/>
          <p:nvPr/>
        </p:nvCxnSpPr>
        <p:spPr>
          <a:xfrm flipV="1">
            <a:off x="838200" y="1690688"/>
            <a:ext cx="0" cy="43920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9642FAE-6003-465A-9017-311FAD23B350}"/>
              </a:ext>
            </a:extLst>
          </p:cNvPr>
          <p:cNvCxnSpPr>
            <a:cxnSpLocks/>
          </p:cNvCxnSpPr>
          <p:nvPr/>
        </p:nvCxnSpPr>
        <p:spPr>
          <a:xfrm>
            <a:off x="824948" y="6082748"/>
            <a:ext cx="52246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0AC08D06-E36F-4D70-9067-BAC760F7998F}"/>
              </a:ext>
            </a:extLst>
          </p:cNvPr>
          <p:cNvSpPr/>
          <p:nvPr/>
        </p:nvSpPr>
        <p:spPr>
          <a:xfrm>
            <a:off x="2915478" y="2491409"/>
            <a:ext cx="132521" cy="132521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BAB4282-5A91-477C-8F65-AD6E5238589B}"/>
              </a:ext>
            </a:extLst>
          </p:cNvPr>
          <p:cNvSpPr/>
          <p:nvPr/>
        </p:nvSpPr>
        <p:spPr>
          <a:xfrm>
            <a:off x="1941444" y="3041374"/>
            <a:ext cx="132521" cy="132521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96D6082-0044-4A6B-B674-730FE8A5D5E4}"/>
              </a:ext>
            </a:extLst>
          </p:cNvPr>
          <p:cNvSpPr/>
          <p:nvPr/>
        </p:nvSpPr>
        <p:spPr>
          <a:xfrm>
            <a:off x="5466522" y="4429540"/>
            <a:ext cx="132521" cy="132521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1DC2007-7ECA-40BF-84DF-0F52AF70B07A}"/>
              </a:ext>
            </a:extLst>
          </p:cNvPr>
          <p:cNvSpPr/>
          <p:nvPr/>
        </p:nvSpPr>
        <p:spPr>
          <a:xfrm>
            <a:off x="2953580" y="3571461"/>
            <a:ext cx="132521" cy="132521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9570781-01A8-45D9-8C9E-DD543505018A}"/>
              </a:ext>
            </a:extLst>
          </p:cNvPr>
          <p:cNvSpPr/>
          <p:nvPr/>
        </p:nvSpPr>
        <p:spPr>
          <a:xfrm>
            <a:off x="4711148" y="3041373"/>
            <a:ext cx="132521" cy="132521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3EB1B73-8BAB-4C1D-8B39-E37A4C13B3A8}"/>
              </a:ext>
            </a:extLst>
          </p:cNvPr>
          <p:cNvSpPr/>
          <p:nvPr/>
        </p:nvSpPr>
        <p:spPr>
          <a:xfrm>
            <a:off x="2575893" y="2975112"/>
            <a:ext cx="132521" cy="132521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36059D4-4410-43C0-8CFF-39FD79AD042D}"/>
              </a:ext>
            </a:extLst>
          </p:cNvPr>
          <p:cNvSpPr/>
          <p:nvPr/>
        </p:nvSpPr>
        <p:spPr>
          <a:xfrm>
            <a:off x="5517874" y="3588545"/>
            <a:ext cx="132521" cy="132521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F7C1A4E-61C6-4150-AF7D-AB5DF369E76C}"/>
              </a:ext>
            </a:extLst>
          </p:cNvPr>
          <p:cNvSpPr/>
          <p:nvPr/>
        </p:nvSpPr>
        <p:spPr>
          <a:xfrm>
            <a:off x="4843669" y="4220818"/>
            <a:ext cx="132521" cy="132521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C32CB64-9D90-4635-9194-92A816B4B692}"/>
              </a:ext>
            </a:extLst>
          </p:cNvPr>
          <p:cNvSpPr/>
          <p:nvPr/>
        </p:nvSpPr>
        <p:spPr>
          <a:xfrm>
            <a:off x="5490542" y="2375867"/>
            <a:ext cx="132521" cy="132521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0D51765-73BA-47A1-B719-2A3882649267}"/>
              </a:ext>
            </a:extLst>
          </p:cNvPr>
          <p:cNvSpPr/>
          <p:nvPr/>
        </p:nvSpPr>
        <p:spPr>
          <a:xfrm>
            <a:off x="1846195" y="2128009"/>
            <a:ext cx="132521" cy="132521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E253C9C-B9A4-47C0-9293-DEB2F81AB461}"/>
              </a:ext>
            </a:extLst>
          </p:cNvPr>
          <p:cNvSpPr/>
          <p:nvPr/>
        </p:nvSpPr>
        <p:spPr>
          <a:xfrm>
            <a:off x="2179982" y="3886718"/>
            <a:ext cx="132521" cy="132521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40FCEF6-17BA-499C-BF04-9D7207837924}"/>
              </a:ext>
            </a:extLst>
          </p:cNvPr>
          <p:cNvSpPr/>
          <p:nvPr/>
        </p:nvSpPr>
        <p:spPr>
          <a:xfrm>
            <a:off x="3889514" y="3107633"/>
            <a:ext cx="132521" cy="132521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2090563-DAB8-4E6C-919F-717154457D29}"/>
              </a:ext>
            </a:extLst>
          </p:cNvPr>
          <p:cNvSpPr/>
          <p:nvPr/>
        </p:nvSpPr>
        <p:spPr>
          <a:xfrm>
            <a:off x="2312503" y="2843109"/>
            <a:ext cx="132521" cy="132521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56EBDB1-0F64-4534-AD04-2DD13A077FC1}"/>
              </a:ext>
            </a:extLst>
          </p:cNvPr>
          <p:cNvSpPr/>
          <p:nvPr/>
        </p:nvSpPr>
        <p:spPr>
          <a:xfrm>
            <a:off x="4578627" y="3542162"/>
            <a:ext cx="132521" cy="132521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1738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A38D6-FD41-40E1-9181-14CEE8A8D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2.1 – K-means </a:t>
            </a:r>
            <a:r>
              <a:rPr lang="en-US" dirty="0" err="1"/>
              <a:t>klaszterezés</a:t>
            </a:r>
            <a:endParaRPr lang="hu-HU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F717AF0-8D87-4791-856D-1D022AB84753}"/>
              </a:ext>
            </a:extLst>
          </p:cNvPr>
          <p:cNvCxnSpPr/>
          <p:nvPr/>
        </p:nvCxnSpPr>
        <p:spPr>
          <a:xfrm flipV="1">
            <a:off x="838200" y="1690688"/>
            <a:ext cx="0" cy="43920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9642FAE-6003-465A-9017-311FAD23B350}"/>
              </a:ext>
            </a:extLst>
          </p:cNvPr>
          <p:cNvCxnSpPr>
            <a:cxnSpLocks/>
          </p:cNvCxnSpPr>
          <p:nvPr/>
        </p:nvCxnSpPr>
        <p:spPr>
          <a:xfrm>
            <a:off x="824948" y="6082748"/>
            <a:ext cx="52246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0AC08D06-E36F-4D70-9067-BAC760F7998F}"/>
              </a:ext>
            </a:extLst>
          </p:cNvPr>
          <p:cNvSpPr/>
          <p:nvPr/>
        </p:nvSpPr>
        <p:spPr>
          <a:xfrm>
            <a:off x="2915478" y="2491409"/>
            <a:ext cx="132521" cy="132521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BAB4282-5A91-477C-8F65-AD6E5238589B}"/>
              </a:ext>
            </a:extLst>
          </p:cNvPr>
          <p:cNvSpPr/>
          <p:nvPr/>
        </p:nvSpPr>
        <p:spPr>
          <a:xfrm>
            <a:off x="1941444" y="3041374"/>
            <a:ext cx="132521" cy="132521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96D6082-0044-4A6B-B674-730FE8A5D5E4}"/>
              </a:ext>
            </a:extLst>
          </p:cNvPr>
          <p:cNvSpPr/>
          <p:nvPr/>
        </p:nvSpPr>
        <p:spPr>
          <a:xfrm>
            <a:off x="5466522" y="4429540"/>
            <a:ext cx="132521" cy="132521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1DC2007-7ECA-40BF-84DF-0F52AF70B07A}"/>
              </a:ext>
            </a:extLst>
          </p:cNvPr>
          <p:cNvSpPr/>
          <p:nvPr/>
        </p:nvSpPr>
        <p:spPr>
          <a:xfrm>
            <a:off x="2953580" y="3571461"/>
            <a:ext cx="132521" cy="132521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9570781-01A8-45D9-8C9E-DD543505018A}"/>
              </a:ext>
            </a:extLst>
          </p:cNvPr>
          <p:cNvSpPr/>
          <p:nvPr/>
        </p:nvSpPr>
        <p:spPr>
          <a:xfrm>
            <a:off x="4711148" y="3041373"/>
            <a:ext cx="132521" cy="132521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3EB1B73-8BAB-4C1D-8B39-E37A4C13B3A8}"/>
              </a:ext>
            </a:extLst>
          </p:cNvPr>
          <p:cNvSpPr/>
          <p:nvPr/>
        </p:nvSpPr>
        <p:spPr>
          <a:xfrm>
            <a:off x="2575893" y="2975112"/>
            <a:ext cx="132521" cy="132521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36059D4-4410-43C0-8CFF-39FD79AD042D}"/>
              </a:ext>
            </a:extLst>
          </p:cNvPr>
          <p:cNvSpPr/>
          <p:nvPr/>
        </p:nvSpPr>
        <p:spPr>
          <a:xfrm>
            <a:off x="5517874" y="3588545"/>
            <a:ext cx="132521" cy="132521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F7C1A4E-61C6-4150-AF7D-AB5DF369E76C}"/>
              </a:ext>
            </a:extLst>
          </p:cNvPr>
          <p:cNvSpPr/>
          <p:nvPr/>
        </p:nvSpPr>
        <p:spPr>
          <a:xfrm>
            <a:off x="4843669" y="4220818"/>
            <a:ext cx="132521" cy="132521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C32CB64-9D90-4635-9194-92A816B4B692}"/>
              </a:ext>
            </a:extLst>
          </p:cNvPr>
          <p:cNvSpPr/>
          <p:nvPr/>
        </p:nvSpPr>
        <p:spPr>
          <a:xfrm>
            <a:off x="5490542" y="2375867"/>
            <a:ext cx="132521" cy="132521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0D51765-73BA-47A1-B719-2A3882649267}"/>
              </a:ext>
            </a:extLst>
          </p:cNvPr>
          <p:cNvSpPr/>
          <p:nvPr/>
        </p:nvSpPr>
        <p:spPr>
          <a:xfrm>
            <a:off x="1846195" y="2128009"/>
            <a:ext cx="132521" cy="132521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E253C9C-B9A4-47C0-9293-DEB2F81AB461}"/>
              </a:ext>
            </a:extLst>
          </p:cNvPr>
          <p:cNvSpPr/>
          <p:nvPr/>
        </p:nvSpPr>
        <p:spPr>
          <a:xfrm>
            <a:off x="2179982" y="3886718"/>
            <a:ext cx="132521" cy="132521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40FCEF6-17BA-499C-BF04-9D7207837924}"/>
              </a:ext>
            </a:extLst>
          </p:cNvPr>
          <p:cNvSpPr/>
          <p:nvPr/>
        </p:nvSpPr>
        <p:spPr>
          <a:xfrm>
            <a:off x="3889514" y="3107633"/>
            <a:ext cx="132521" cy="132521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2090563-DAB8-4E6C-919F-717154457D29}"/>
              </a:ext>
            </a:extLst>
          </p:cNvPr>
          <p:cNvSpPr/>
          <p:nvPr/>
        </p:nvSpPr>
        <p:spPr>
          <a:xfrm>
            <a:off x="2312503" y="2843109"/>
            <a:ext cx="132521" cy="132521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56EBDB1-0F64-4534-AD04-2DD13A077FC1}"/>
              </a:ext>
            </a:extLst>
          </p:cNvPr>
          <p:cNvSpPr/>
          <p:nvPr/>
        </p:nvSpPr>
        <p:spPr>
          <a:xfrm>
            <a:off x="4578627" y="3542162"/>
            <a:ext cx="132521" cy="132521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86E68E0-422E-4FEB-BDF8-8337ED79B518}"/>
              </a:ext>
            </a:extLst>
          </p:cNvPr>
          <p:cNvSpPr txBox="1"/>
          <p:nvPr/>
        </p:nvSpPr>
        <p:spPr>
          <a:xfrm>
            <a:off x="7765774" y="2623930"/>
            <a:ext cx="2542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Pontok</a:t>
            </a:r>
            <a:r>
              <a:rPr lang="en-US" dirty="0"/>
              <a:t> </a:t>
            </a:r>
            <a:r>
              <a:rPr lang="en-US" dirty="0" err="1"/>
              <a:t>újra</a:t>
            </a:r>
            <a:r>
              <a:rPr lang="en-US" dirty="0"/>
              <a:t> </a:t>
            </a:r>
            <a:r>
              <a:rPr lang="en-US" dirty="0" err="1"/>
              <a:t>klaszterezése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4795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A38D6-FD41-40E1-9181-14CEE8A8D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2.1 – K-means </a:t>
            </a:r>
            <a:r>
              <a:rPr lang="en-US" dirty="0" err="1"/>
              <a:t>klaszterezés</a:t>
            </a:r>
            <a:endParaRPr lang="hu-HU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F717AF0-8D87-4791-856D-1D022AB84753}"/>
              </a:ext>
            </a:extLst>
          </p:cNvPr>
          <p:cNvCxnSpPr/>
          <p:nvPr/>
        </p:nvCxnSpPr>
        <p:spPr>
          <a:xfrm flipV="1">
            <a:off x="838200" y="1690688"/>
            <a:ext cx="0" cy="43920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9642FAE-6003-465A-9017-311FAD23B350}"/>
              </a:ext>
            </a:extLst>
          </p:cNvPr>
          <p:cNvCxnSpPr>
            <a:cxnSpLocks/>
          </p:cNvCxnSpPr>
          <p:nvPr/>
        </p:nvCxnSpPr>
        <p:spPr>
          <a:xfrm>
            <a:off x="824948" y="6082748"/>
            <a:ext cx="52246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0AC08D06-E36F-4D70-9067-BAC760F7998F}"/>
              </a:ext>
            </a:extLst>
          </p:cNvPr>
          <p:cNvSpPr/>
          <p:nvPr/>
        </p:nvSpPr>
        <p:spPr>
          <a:xfrm>
            <a:off x="2915478" y="2491409"/>
            <a:ext cx="132521" cy="132521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BAB4282-5A91-477C-8F65-AD6E5238589B}"/>
              </a:ext>
            </a:extLst>
          </p:cNvPr>
          <p:cNvSpPr/>
          <p:nvPr/>
        </p:nvSpPr>
        <p:spPr>
          <a:xfrm>
            <a:off x="1941444" y="3041374"/>
            <a:ext cx="132521" cy="132521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96D6082-0044-4A6B-B674-730FE8A5D5E4}"/>
              </a:ext>
            </a:extLst>
          </p:cNvPr>
          <p:cNvSpPr/>
          <p:nvPr/>
        </p:nvSpPr>
        <p:spPr>
          <a:xfrm>
            <a:off x="5466522" y="4429540"/>
            <a:ext cx="132521" cy="132521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1DC2007-7ECA-40BF-84DF-0F52AF70B07A}"/>
              </a:ext>
            </a:extLst>
          </p:cNvPr>
          <p:cNvSpPr/>
          <p:nvPr/>
        </p:nvSpPr>
        <p:spPr>
          <a:xfrm>
            <a:off x="2953580" y="3571461"/>
            <a:ext cx="132521" cy="132521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9570781-01A8-45D9-8C9E-DD543505018A}"/>
              </a:ext>
            </a:extLst>
          </p:cNvPr>
          <p:cNvSpPr/>
          <p:nvPr/>
        </p:nvSpPr>
        <p:spPr>
          <a:xfrm>
            <a:off x="4711148" y="3041373"/>
            <a:ext cx="132521" cy="132521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3EB1B73-8BAB-4C1D-8B39-E37A4C13B3A8}"/>
              </a:ext>
            </a:extLst>
          </p:cNvPr>
          <p:cNvSpPr/>
          <p:nvPr/>
        </p:nvSpPr>
        <p:spPr>
          <a:xfrm>
            <a:off x="2575893" y="2975112"/>
            <a:ext cx="132521" cy="132521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36059D4-4410-43C0-8CFF-39FD79AD042D}"/>
              </a:ext>
            </a:extLst>
          </p:cNvPr>
          <p:cNvSpPr/>
          <p:nvPr/>
        </p:nvSpPr>
        <p:spPr>
          <a:xfrm>
            <a:off x="5517874" y="3588545"/>
            <a:ext cx="132521" cy="132521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F7C1A4E-61C6-4150-AF7D-AB5DF369E76C}"/>
              </a:ext>
            </a:extLst>
          </p:cNvPr>
          <p:cNvSpPr/>
          <p:nvPr/>
        </p:nvSpPr>
        <p:spPr>
          <a:xfrm>
            <a:off x="4843669" y="4220818"/>
            <a:ext cx="132521" cy="132521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C32CB64-9D90-4635-9194-92A816B4B692}"/>
              </a:ext>
            </a:extLst>
          </p:cNvPr>
          <p:cNvSpPr/>
          <p:nvPr/>
        </p:nvSpPr>
        <p:spPr>
          <a:xfrm>
            <a:off x="5490542" y="2375867"/>
            <a:ext cx="132521" cy="132521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0D51765-73BA-47A1-B719-2A3882649267}"/>
              </a:ext>
            </a:extLst>
          </p:cNvPr>
          <p:cNvSpPr/>
          <p:nvPr/>
        </p:nvSpPr>
        <p:spPr>
          <a:xfrm>
            <a:off x="1846195" y="2128009"/>
            <a:ext cx="132521" cy="132521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E253C9C-B9A4-47C0-9293-DEB2F81AB461}"/>
              </a:ext>
            </a:extLst>
          </p:cNvPr>
          <p:cNvSpPr/>
          <p:nvPr/>
        </p:nvSpPr>
        <p:spPr>
          <a:xfrm>
            <a:off x="2179982" y="3886718"/>
            <a:ext cx="132521" cy="132521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40FCEF6-17BA-499C-BF04-9D7207837924}"/>
              </a:ext>
            </a:extLst>
          </p:cNvPr>
          <p:cNvSpPr/>
          <p:nvPr/>
        </p:nvSpPr>
        <p:spPr>
          <a:xfrm>
            <a:off x="3889514" y="3107633"/>
            <a:ext cx="132521" cy="132521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2090563-DAB8-4E6C-919F-717154457D29}"/>
              </a:ext>
            </a:extLst>
          </p:cNvPr>
          <p:cNvSpPr/>
          <p:nvPr/>
        </p:nvSpPr>
        <p:spPr>
          <a:xfrm>
            <a:off x="2312503" y="2843109"/>
            <a:ext cx="132521" cy="132521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56EBDB1-0F64-4534-AD04-2DD13A077FC1}"/>
              </a:ext>
            </a:extLst>
          </p:cNvPr>
          <p:cNvSpPr/>
          <p:nvPr/>
        </p:nvSpPr>
        <p:spPr>
          <a:xfrm>
            <a:off x="4578627" y="3542162"/>
            <a:ext cx="132521" cy="132521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09502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A38D6-FD41-40E1-9181-14CEE8A8D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2.1 – K-means </a:t>
            </a:r>
            <a:r>
              <a:rPr lang="en-US" dirty="0" err="1"/>
              <a:t>klaszterezés</a:t>
            </a:r>
            <a:endParaRPr lang="hu-HU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F717AF0-8D87-4791-856D-1D022AB84753}"/>
              </a:ext>
            </a:extLst>
          </p:cNvPr>
          <p:cNvCxnSpPr/>
          <p:nvPr/>
        </p:nvCxnSpPr>
        <p:spPr>
          <a:xfrm flipV="1">
            <a:off x="838200" y="1690688"/>
            <a:ext cx="0" cy="43920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9642FAE-6003-465A-9017-311FAD23B350}"/>
              </a:ext>
            </a:extLst>
          </p:cNvPr>
          <p:cNvCxnSpPr>
            <a:cxnSpLocks/>
          </p:cNvCxnSpPr>
          <p:nvPr/>
        </p:nvCxnSpPr>
        <p:spPr>
          <a:xfrm>
            <a:off x="824948" y="6082748"/>
            <a:ext cx="52246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0AC08D06-E36F-4D70-9067-BAC760F7998F}"/>
              </a:ext>
            </a:extLst>
          </p:cNvPr>
          <p:cNvSpPr/>
          <p:nvPr/>
        </p:nvSpPr>
        <p:spPr>
          <a:xfrm>
            <a:off x="2915478" y="2491409"/>
            <a:ext cx="132521" cy="132521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BAB4282-5A91-477C-8F65-AD6E5238589B}"/>
              </a:ext>
            </a:extLst>
          </p:cNvPr>
          <p:cNvSpPr/>
          <p:nvPr/>
        </p:nvSpPr>
        <p:spPr>
          <a:xfrm>
            <a:off x="1941444" y="3041374"/>
            <a:ext cx="132521" cy="132521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96D6082-0044-4A6B-B674-730FE8A5D5E4}"/>
              </a:ext>
            </a:extLst>
          </p:cNvPr>
          <p:cNvSpPr/>
          <p:nvPr/>
        </p:nvSpPr>
        <p:spPr>
          <a:xfrm>
            <a:off x="5466522" y="4429540"/>
            <a:ext cx="132521" cy="132521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1DC2007-7ECA-40BF-84DF-0F52AF70B07A}"/>
              </a:ext>
            </a:extLst>
          </p:cNvPr>
          <p:cNvSpPr/>
          <p:nvPr/>
        </p:nvSpPr>
        <p:spPr>
          <a:xfrm>
            <a:off x="2953580" y="3571461"/>
            <a:ext cx="132521" cy="132521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9570781-01A8-45D9-8C9E-DD543505018A}"/>
              </a:ext>
            </a:extLst>
          </p:cNvPr>
          <p:cNvSpPr/>
          <p:nvPr/>
        </p:nvSpPr>
        <p:spPr>
          <a:xfrm>
            <a:off x="4711148" y="3041373"/>
            <a:ext cx="132521" cy="132521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3EB1B73-8BAB-4C1D-8B39-E37A4C13B3A8}"/>
              </a:ext>
            </a:extLst>
          </p:cNvPr>
          <p:cNvSpPr/>
          <p:nvPr/>
        </p:nvSpPr>
        <p:spPr>
          <a:xfrm>
            <a:off x="2575893" y="2975112"/>
            <a:ext cx="132521" cy="132521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36059D4-4410-43C0-8CFF-39FD79AD042D}"/>
              </a:ext>
            </a:extLst>
          </p:cNvPr>
          <p:cNvSpPr/>
          <p:nvPr/>
        </p:nvSpPr>
        <p:spPr>
          <a:xfrm>
            <a:off x="5517874" y="3588545"/>
            <a:ext cx="132521" cy="132521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F7C1A4E-61C6-4150-AF7D-AB5DF369E76C}"/>
              </a:ext>
            </a:extLst>
          </p:cNvPr>
          <p:cNvSpPr/>
          <p:nvPr/>
        </p:nvSpPr>
        <p:spPr>
          <a:xfrm>
            <a:off x="4843669" y="4220818"/>
            <a:ext cx="132521" cy="132521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C32CB64-9D90-4635-9194-92A816B4B692}"/>
              </a:ext>
            </a:extLst>
          </p:cNvPr>
          <p:cNvSpPr/>
          <p:nvPr/>
        </p:nvSpPr>
        <p:spPr>
          <a:xfrm>
            <a:off x="5490542" y="2375867"/>
            <a:ext cx="132521" cy="132521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0D51765-73BA-47A1-B719-2A3882649267}"/>
              </a:ext>
            </a:extLst>
          </p:cNvPr>
          <p:cNvSpPr/>
          <p:nvPr/>
        </p:nvSpPr>
        <p:spPr>
          <a:xfrm>
            <a:off x="1846195" y="2128009"/>
            <a:ext cx="132521" cy="132521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E253C9C-B9A4-47C0-9293-DEB2F81AB461}"/>
              </a:ext>
            </a:extLst>
          </p:cNvPr>
          <p:cNvSpPr/>
          <p:nvPr/>
        </p:nvSpPr>
        <p:spPr>
          <a:xfrm>
            <a:off x="2179982" y="3886718"/>
            <a:ext cx="132521" cy="132521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40FCEF6-17BA-499C-BF04-9D7207837924}"/>
              </a:ext>
            </a:extLst>
          </p:cNvPr>
          <p:cNvSpPr/>
          <p:nvPr/>
        </p:nvSpPr>
        <p:spPr>
          <a:xfrm>
            <a:off x="3889514" y="3107633"/>
            <a:ext cx="132521" cy="132521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2090563-DAB8-4E6C-919F-717154457D29}"/>
              </a:ext>
            </a:extLst>
          </p:cNvPr>
          <p:cNvSpPr/>
          <p:nvPr/>
        </p:nvSpPr>
        <p:spPr>
          <a:xfrm>
            <a:off x="2312503" y="2843109"/>
            <a:ext cx="132521" cy="132521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56EBDB1-0F64-4534-AD04-2DD13A077FC1}"/>
              </a:ext>
            </a:extLst>
          </p:cNvPr>
          <p:cNvSpPr/>
          <p:nvPr/>
        </p:nvSpPr>
        <p:spPr>
          <a:xfrm>
            <a:off x="4578627" y="3542162"/>
            <a:ext cx="132521" cy="132521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4C06326-D290-44E6-A850-18C1AA32869E}"/>
              </a:ext>
            </a:extLst>
          </p:cNvPr>
          <p:cNvSpPr txBox="1"/>
          <p:nvPr/>
        </p:nvSpPr>
        <p:spPr>
          <a:xfrm>
            <a:off x="7765774" y="2623930"/>
            <a:ext cx="3373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Új</a:t>
            </a:r>
            <a:r>
              <a:rPr lang="en-US" dirty="0"/>
              <a:t> </a:t>
            </a:r>
            <a:r>
              <a:rPr lang="en-US" dirty="0" err="1"/>
              <a:t>klaszter</a:t>
            </a:r>
            <a:r>
              <a:rPr lang="en-US" dirty="0"/>
              <a:t> </a:t>
            </a:r>
            <a:r>
              <a:rPr lang="en-US" dirty="0" err="1"/>
              <a:t>középpontok</a:t>
            </a:r>
            <a:r>
              <a:rPr lang="en-US" dirty="0"/>
              <a:t> </a:t>
            </a:r>
            <a:r>
              <a:rPr lang="en-US" dirty="0" err="1"/>
              <a:t>számítása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0832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A38D6-FD41-40E1-9181-14CEE8A8D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2.1 – K-means </a:t>
            </a:r>
            <a:r>
              <a:rPr lang="en-US" dirty="0" err="1"/>
              <a:t>klaszterezés</a:t>
            </a:r>
            <a:endParaRPr lang="hu-HU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F717AF0-8D87-4791-856D-1D022AB84753}"/>
              </a:ext>
            </a:extLst>
          </p:cNvPr>
          <p:cNvCxnSpPr/>
          <p:nvPr/>
        </p:nvCxnSpPr>
        <p:spPr>
          <a:xfrm flipV="1">
            <a:off x="838200" y="1690688"/>
            <a:ext cx="0" cy="43920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9642FAE-6003-465A-9017-311FAD23B350}"/>
              </a:ext>
            </a:extLst>
          </p:cNvPr>
          <p:cNvCxnSpPr>
            <a:cxnSpLocks/>
          </p:cNvCxnSpPr>
          <p:nvPr/>
        </p:nvCxnSpPr>
        <p:spPr>
          <a:xfrm>
            <a:off x="824948" y="6082748"/>
            <a:ext cx="52246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0AC08D06-E36F-4D70-9067-BAC760F7998F}"/>
              </a:ext>
            </a:extLst>
          </p:cNvPr>
          <p:cNvSpPr/>
          <p:nvPr/>
        </p:nvSpPr>
        <p:spPr>
          <a:xfrm>
            <a:off x="2915478" y="2491409"/>
            <a:ext cx="132521" cy="132521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BAB4282-5A91-477C-8F65-AD6E5238589B}"/>
              </a:ext>
            </a:extLst>
          </p:cNvPr>
          <p:cNvSpPr/>
          <p:nvPr/>
        </p:nvSpPr>
        <p:spPr>
          <a:xfrm>
            <a:off x="1941444" y="3041374"/>
            <a:ext cx="132521" cy="132521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96D6082-0044-4A6B-B674-730FE8A5D5E4}"/>
              </a:ext>
            </a:extLst>
          </p:cNvPr>
          <p:cNvSpPr/>
          <p:nvPr/>
        </p:nvSpPr>
        <p:spPr>
          <a:xfrm>
            <a:off x="5466522" y="4429540"/>
            <a:ext cx="132521" cy="132521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1DC2007-7ECA-40BF-84DF-0F52AF70B07A}"/>
              </a:ext>
            </a:extLst>
          </p:cNvPr>
          <p:cNvSpPr/>
          <p:nvPr/>
        </p:nvSpPr>
        <p:spPr>
          <a:xfrm>
            <a:off x="2953580" y="3571461"/>
            <a:ext cx="132521" cy="132521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9570781-01A8-45D9-8C9E-DD543505018A}"/>
              </a:ext>
            </a:extLst>
          </p:cNvPr>
          <p:cNvSpPr/>
          <p:nvPr/>
        </p:nvSpPr>
        <p:spPr>
          <a:xfrm>
            <a:off x="4711148" y="3041373"/>
            <a:ext cx="132521" cy="132521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3EB1B73-8BAB-4C1D-8B39-E37A4C13B3A8}"/>
              </a:ext>
            </a:extLst>
          </p:cNvPr>
          <p:cNvSpPr/>
          <p:nvPr/>
        </p:nvSpPr>
        <p:spPr>
          <a:xfrm>
            <a:off x="2575893" y="2975112"/>
            <a:ext cx="132521" cy="132521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36059D4-4410-43C0-8CFF-39FD79AD042D}"/>
              </a:ext>
            </a:extLst>
          </p:cNvPr>
          <p:cNvSpPr/>
          <p:nvPr/>
        </p:nvSpPr>
        <p:spPr>
          <a:xfrm>
            <a:off x="5517874" y="3588545"/>
            <a:ext cx="132521" cy="132521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F7C1A4E-61C6-4150-AF7D-AB5DF369E76C}"/>
              </a:ext>
            </a:extLst>
          </p:cNvPr>
          <p:cNvSpPr/>
          <p:nvPr/>
        </p:nvSpPr>
        <p:spPr>
          <a:xfrm>
            <a:off x="4843669" y="4220818"/>
            <a:ext cx="132521" cy="132521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C32CB64-9D90-4635-9194-92A816B4B692}"/>
              </a:ext>
            </a:extLst>
          </p:cNvPr>
          <p:cNvSpPr/>
          <p:nvPr/>
        </p:nvSpPr>
        <p:spPr>
          <a:xfrm>
            <a:off x="5490542" y="2375867"/>
            <a:ext cx="132521" cy="132521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0D51765-73BA-47A1-B719-2A3882649267}"/>
              </a:ext>
            </a:extLst>
          </p:cNvPr>
          <p:cNvSpPr/>
          <p:nvPr/>
        </p:nvSpPr>
        <p:spPr>
          <a:xfrm>
            <a:off x="1846195" y="2128009"/>
            <a:ext cx="132521" cy="132521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E253C9C-B9A4-47C0-9293-DEB2F81AB461}"/>
              </a:ext>
            </a:extLst>
          </p:cNvPr>
          <p:cNvSpPr/>
          <p:nvPr/>
        </p:nvSpPr>
        <p:spPr>
          <a:xfrm>
            <a:off x="2179982" y="3886718"/>
            <a:ext cx="132521" cy="132521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40FCEF6-17BA-499C-BF04-9D7207837924}"/>
              </a:ext>
            </a:extLst>
          </p:cNvPr>
          <p:cNvSpPr/>
          <p:nvPr/>
        </p:nvSpPr>
        <p:spPr>
          <a:xfrm>
            <a:off x="3889514" y="3107633"/>
            <a:ext cx="132521" cy="132521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2090563-DAB8-4E6C-919F-717154457D29}"/>
              </a:ext>
            </a:extLst>
          </p:cNvPr>
          <p:cNvSpPr/>
          <p:nvPr/>
        </p:nvSpPr>
        <p:spPr>
          <a:xfrm>
            <a:off x="2509632" y="2927001"/>
            <a:ext cx="132521" cy="132521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56EBDB1-0F64-4534-AD04-2DD13A077FC1}"/>
              </a:ext>
            </a:extLst>
          </p:cNvPr>
          <p:cNvSpPr/>
          <p:nvPr/>
        </p:nvSpPr>
        <p:spPr>
          <a:xfrm>
            <a:off x="4976190" y="3485322"/>
            <a:ext cx="132521" cy="132521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21689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A38D6-FD41-40E1-9181-14CEE8A8D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2.1 – K-means </a:t>
            </a:r>
            <a:r>
              <a:rPr lang="en-US" dirty="0" err="1"/>
              <a:t>klaszterezés</a:t>
            </a:r>
            <a:endParaRPr lang="hu-HU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F717AF0-8D87-4791-856D-1D022AB84753}"/>
              </a:ext>
            </a:extLst>
          </p:cNvPr>
          <p:cNvCxnSpPr/>
          <p:nvPr/>
        </p:nvCxnSpPr>
        <p:spPr>
          <a:xfrm flipV="1">
            <a:off x="838200" y="1690688"/>
            <a:ext cx="0" cy="43920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9642FAE-6003-465A-9017-311FAD23B350}"/>
              </a:ext>
            </a:extLst>
          </p:cNvPr>
          <p:cNvCxnSpPr>
            <a:cxnSpLocks/>
          </p:cNvCxnSpPr>
          <p:nvPr/>
        </p:nvCxnSpPr>
        <p:spPr>
          <a:xfrm>
            <a:off x="824948" y="6082748"/>
            <a:ext cx="52246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0AC08D06-E36F-4D70-9067-BAC760F7998F}"/>
              </a:ext>
            </a:extLst>
          </p:cNvPr>
          <p:cNvSpPr/>
          <p:nvPr/>
        </p:nvSpPr>
        <p:spPr>
          <a:xfrm>
            <a:off x="2915478" y="2491409"/>
            <a:ext cx="132521" cy="132521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BAB4282-5A91-477C-8F65-AD6E5238589B}"/>
              </a:ext>
            </a:extLst>
          </p:cNvPr>
          <p:cNvSpPr/>
          <p:nvPr/>
        </p:nvSpPr>
        <p:spPr>
          <a:xfrm>
            <a:off x="1941444" y="3041374"/>
            <a:ext cx="132521" cy="132521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96D6082-0044-4A6B-B674-730FE8A5D5E4}"/>
              </a:ext>
            </a:extLst>
          </p:cNvPr>
          <p:cNvSpPr/>
          <p:nvPr/>
        </p:nvSpPr>
        <p:spPr>
          <a:xfrm>
            <a:off x="5466522" y="4429540"/>
            <a:ext cx="132521" cy="132521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1DC2007-7ECA-40BF-84DF-0F52AF70B07A}"/>
              </a:ext>
            </a:extLst>
          </p:cNvPr>
          <p:cNvSpPr/>
          <p:nvPr/>
        </p:nvSpPr>
        <p:spPr>
          <a:xfrm>
            <a:off x="2953580" y="3571461"/>
            <a:ext cx="132521" cy="132521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9570781-01A8-45D9-8C9E-DD543505018A}"/>
              </a:ext>
            </a:extLst>
          </p:cNvPr>
          <p:cNvSpPr/>
          <p:nvPr/>
        </p:nvSpPr>
        <p:spPr>
          <a:xfrm>
            <a:off x="4711148" y="3041373"/>
            <a:ext cx="132521" cy="132521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3EB1B73-8BAB-4C1D-8B39-E37A4C13B3A8}"/>
              </a:ext>
            </a:extLst>
          </p:cNvPr>
          <p:cNvSpPr/>
          <p:nvPr/>
        </p:nvSpPr>
        <p:spPr>
          <a:xfrm>
            <a:off x="2575893" y="2975112"/>
            <a:ext cx="132521" cy="132521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36059D4-4410-43C0-8CFF-39FD79AD042D}"/>
              </a:ext>
            </a:extLst>
          </p:cNvPr>
          <p:cNvSpPr/>
          <p:nvPr/>
        </p:nvSpPr>
        <p:spPr>
          <a:xfrm>
            <a:off x="5517874" y="3588545"/>
            <a:ext cx="132521" cy="132521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F7C1A4E-61C6-4150-AF7D-AB5DF369E76C}"/>
              </a:ext>
            </a:extLst>
          </p:cNvPr>
          <p:cNvSpPr/>
          <p:nvPr/>
        </p:nvSpPr>
        <p:spPr>
          <a:xfrm>
            <a:off x="4843669" y="4220818"/>
            <a:ext cx="132521" cy="132521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C32CB64-9D90-4635-9194-92A816B4B692}"/>
              </a:ext>
            </a:extLst>
          </p:cNvPr>
          <p:cNvSpPr/>
          <p:nvPr/>
        </p:nvSpPr>
        <p:spPr>
          <a:xfrm>
            <a:off x="5490542" y="2375867"/>
            <a:ext cx="132521" cy="132521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0D51765-73BA-47A1-B719-2A3882649267}"/>
              </a:ext>
            </a:extLst>
          </p:cNvPr>
          <p:cNvSpPr/>
          <p:nvPr/>
        </p:nvSpPr>
        <p:spPr>
          <a:xfrm>
            <a:off x="1846195" y="2128009"/>
            <a:ext cx="132521" cy="132521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E253C9C-B9A4-47C0-9293-DEB2F81AB461}"/>
              </a:ext>
            </a:extLst>
          </p:cNvPr>
          <p:cNvSpPr/>
          <p:nvPr/>
        </p:nvSpPr>
        <p:spPr>
          <a:xfrm>
            <a:off x="2179982" y="3886718"/>
            <a:ext cx="132521" cy="132521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40FCEF6-17BA-499C-BF04-9D7207837924}"/>
              </a:ext>
            </a:extLst>
          </p:cNvPr>
          <p:cNvSpPr/>
          <p:nvPr/>
        </p:nvSpPr>
        <p:spPr>
          <a:xfrm>
            <a:off x="3889514" y="3107633"/>
            <a:ext cx="132521" cy="132521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2090563-DAB8-4E6C-919F-717154457D29}"/>
              </a:ext>
            </a:extLst>
          </p:cNvPr>
          <p:cNvSpPr/>
          <p:nvPr/>
        </p:nvSpPr>
        <p:spPr>
          <a:xfrm>
            <a:off x="2509632" y="2927001"/>
            <a:ext cx="132521" cy="132521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56EBDB1-0F64-4534-AD04-2DD13A077FC1}"/>
              </a:ext>
            </a:extLst>
          </p:cNvPr>
          <p:cNvSpPr/>
          <p:nvPr/>
        </p:nvSpPr>
        <p:spPr>
          <a:xfrm>
            <a:off x="4976190" y="3485322"/>
            <a:ext cx="132521" cy="132521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C78461C-2263-476E-9333-B075B2BCE69C}"/>
              </a:ext>
            </a:extLst>
          </p:cNvPr>
          <p:cNvSpPr txBox="1"/>
          <p:nvPr/>
        </p:nvSpPr>
        <p:spPr>
          <a:xfrm>
            <a:off x="7765774" y="2623930"/>
            <a:ext cx="2542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Pontok</a:t>
            </a:r>
            <a:r>
              <a:rPr lang="en-US" dirty="0"/>
              <a:t> </a:t>
            </a:r>
            <a:r>
              <a:rPr lang="en-US" dirty="0" err="1"/>
              <a:t>újra</a:t>
            </a:r>
            <a:r>
              <a:rPr lang="en-US" dirty="0"/>
              <a:t> </a:t>
            </a:r>
            <a:r>
              <a:rPr lang="en-US" dirty="0" err="1"/>
              <a:t>klaszterezése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34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A38D6-FD41-40E1-9181-14CEE8A8D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2.1 – K-means </a:t>
            </a:r>
            <a:r>
              <a:rPr lang="en-US" dirty="0" err="1"/>
              <a:t>klaszterezés</a:t>
            </a:r>
            <a:endParaRPr lang="hu-HU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F717AF0-8D87-4791-856D-1D022AB84753}"/>
              </a:ext>
            </a:extLst>
          </p:cNvPr>
          <p:cNvCxnSpPr/>
          <p:nvPr/>
        </p:nvCxnSpPr>
        <p:spPr>
          <a:xfrm flipV="1">
            <a:off x="838200" y="1690688"/>
            <a:ext cx="0" cy="43920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9642FAE-6003-465A-9017-311FAD23B350}"/>
              </a:ext>
            </a:extLst>
          </p:cNvPr>
          <p:cNvCxnSpPr>
            <a:cxnSpLocks/>
          </p:cNvCxnSpPr>
          <p:nvPr/>
        </p:nvCxnSpPr>
        <p:spPr>
          <a:xfrm>
            <a:off x="824948" y="6082748"/>
            <a:ext cx="52246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0AC08D06-E36F-4D70-9067-BAC760F7998F}"/>
              </a:ext>
            </a:extLst>
          </p:cNvPr>
          <p:cNvSpPr/>
          <p:nvPr/>
        </p:nvSpPr>
        <p:spPr>
          <a:xfrm>
            <a:off x="2915478" y="2491409"/>
            <a:ext cx="132521" cy="132521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BAB4282-5A91-477C-8F65-AD6E5238589B}"/>
              </a:ext>
            </a:extLst>
          </p:cNvPr>
          <p:cNvSpPr/>
          <p:nvPr/>
        </p:nvSpPr>
        <p:spPr>
          <a:xfrm>
            <a:off x="1941444" y="3041374"/>
            <a:ext cx="132521" cy="132521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96D6082-0044-4A6B-B674-730FE8A5D5E4}"/>
              </a:ext>
            </a:extLst>
          </p:cNvPr>
          <p:cNvSpPr/>
          <p:nvPr/>
        </p:nvSpPr>
        <p:spPr>
          <a:xfrm>
            <a:off x="5466522" y="4429540"/>
            <a:ext cx="132521" cy="132521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1DC2007-7ECA-40BF-84DF-0F52AF70B07A}"/>
              </a:ext>
            </a:extLst>
          </p:cNvPr>
          <p:cNvSpPr/>
          <p:nvPr/>
        </p:nvSpPr>
        <p:spPr>
          <a:xfrm>
            <a:off x="2953580" y="3571461"/>
            <a:ext cx="132521" cy="132521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9570781-01A8-45D9-8C9E-DD543505018A}"/>
              </a:ext>
            </a:extLst>
          </p:cNvPr>
          <p:cNvSpPr/>
          <p:nvPr/>
        </p:nvSpPr>
        <p:spPr>
          <a:xfrm>
            <a:off x="4711148" y="3041373"/>
            <a:ext cx="132521" cy="132521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3EB1B73-8BAB-4C1D-8B39-E37A4C13B3A8}"/>
              </a:ext>
            </a:extLst>
          </p:cNvPr>
          <p:cNvSpPr/>
          <p:nvPr/>
        </p:nvSpPr>
        <p:spPr>
          <a:xfrm>
            <a:off x="2575893" y="2975112"/>
            <a:ext cx="132521" cy="132521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36059D4-4410-43C0-8CFF-39FD79AD042D}"/>
              </a:ext>
            </a:extLst>
          </p:cNvPr>
          <p:cNvSpPr/>
          <p:nvPr/>
        </p:nvSpPr>
        <p:spPr>
          <a:xfrm>
            <a:off x="5517874" y="3588545"/>
            <a:ext cx="132521" cy="132521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F7C1A4E-61C6-4150-AF7D-AB5DF369E76C}"/>
              </a:ext>
            </a:extLst>
          </p:cNvPr>
          <p:cNvSpPr/>
          <p:nvPr/>
        </p:nvSpPr>
        <p:spPr>
          <a:xfrm>
            <a:off x="4843669" y="4220818"/>
            <a:ext cx="132521" cy="132521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C32CB64-9D90-4635-9194-92A816B4B692}"/>
              </a:ext>
            </a:extLst>
          </p:cNvPr>
          <p:cNvSpPr/>
          <p:nvPr/>
        </p:nvSpPr>
        <p:spPr>
          <a:xfrm>
            <a:off x="5490542" y="2375867"/>
            <a:ext cx="132521" cy="132521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0D51765-73BA-47A1-B719-2A3882649267}"/>
              </a:ext>
            </a:extLst>
          </p:cNvPr>
          <p:cNvSpPr/>
          <p:nvPr/>
        </p:nvSpPr>
        <p:spPr>
          <a:xfrm>
            <a:off x="1846195" y="2128009"/>
            <a:ext cx="132521" cy="132521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E253C9C-B9A4-47C0-9293-DEB2F81AB461}"/>
              </a:ext>
            </a:extLst>
          </p:cNvPr>
          <p:cNvSpPr/>
          <p:nvPr/>
        </p:nvSpPr>
        <p:spPr>
          <a:xfrm>
            <a:off x="2179982" y="3886718"/>
            <a:ext cx="132521" cy="132521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40FCEF6-17BA-499C-BF04-9D7207837924}"/>
              </a:ext>
            </a:extLst>
          </p:cNvPr>
          <p:cNvSpPr/>
          <p:nvPr/>
        </p:nvSpPr>
        <p:spPr>
          <a:xfrm>
            <a:off x="3889514" y="3107633"/>
            <a:ext cx="132521" cy="132521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2090563-DAB8-4E6C-919F-717154457D29}"/>
              </a:ext>
            </a:extLst>
          </p:cNvPr>
          <p:cNvSpPr/>
          <p:nvPr/>
        </p:nvSpPr>
        <p:spPr>
          <a:xfrm>
            <a:off x="2509632" y="2927001"/>
            <a:ext cx="132521" cy="132521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56EBDB1-0F64-4534-AD04-2DD13A077FC1}"/>
              </a:ext>
            </a:extLst>
          </p:cNvPr>
          <p:cNvSpPr/>
          <p:nvPr/>
        </p:nvSpPr>
        <p:spPr>
          <a:xfrm>
            <a:off x="4976190" y="3485322"/>
            <a:ext cx="132521" cy="132521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34785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A38D6-FD41-40E1-9181-14CEE8A8D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2.1 – K-means </a:t>
            </a:r>
            <a:r>
              <a:rPr lang="en-US" dirty="0" err="1"/>
              <a:t>klaszterezés</a:t>
            </a:r>
            <a:endParaRPr lang="hu-HU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F717AF0-8D87-4791-856D-1D022AB84753}"/>
              </a:ext>
            </a:extLst>
          </p:cNvPr>
          <p:cNvCxnSpPr/>
          <p:nvPr/>
        </p:nvCxnSpPr>
        <p:spPr>
          <a:xfrm flipV="1">
            <a:off x="838200" y="1690688"/>
            <a:ext cx="0" cy="43920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9642FAE-6003-465A-9017-311FAD23B350}"/>
              </a:ext>
            </a:extLst>
          </p:cNvPr>
          <p:cNvCxnSpPr>
            <a:cxnSpLocks/>
          </p:cNvCxnSpPr>
          <p:nvPr/>
        </p:nvCxnSpPr>
        <p:spPr>
          <a:xfrm>
            <a:off x="824948" y="6082748"/>
            <a:ext cx="52246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0AC08D06-E36F-4D70-9067-BAC760F7998F}"/>
              </a:ext>
            </a:extLst>
          </p:cNvPr>
          <p:cNvSpPr/>
          <p:nvPr/>
        </p:nvSpPr>
        <p:spPr>
          <a:xfrm>
            <a:off x="2915478" y="2491409"/>
            <a:ext cx="132521" cy="132521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BAB4282-5A91-477C-8F65-AD6E5238589B}"/>
              </a:ext>
            </a:extLst>
          </p:cNvPr>
          <p:cNvSpPr/>
          <p:nvPr/>
        </p:nvSpPr>
        <p:spPr>
          <a:xfrm>
            <a:off x="1941444" y="3041374"/>
            <a:ext cx="132521" cy="132521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96D6082-0044-4A6B-B674-730FE8A5D5E4}"/>
              </a:ext>
            </a:extLst>
          </p:cNvPr>
          <p:cNvSpPr/>
          <p:nvPr/>
        </p:nvSpPr>
        <p:spPr>
          <a:xfrm>
            <a:off x="5466522" y="4429540"/>
            <a:ext cx="132521" cy="132521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1DC2007-7ECA-40BF-84DF-0F52AF70B07A}"/>
              </a:ext>
            </a:extLst>
          </p:cNvPr>
          <p:cNvSpPr/>
          <p:nvPr/>
        </p:nvSpPr>
        <p:spPr>
          <a:xfrm>
            <a:off x="2953580" y="3571461"/>
            <a:ext cx="132521" cy="132521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9570781-01A8-45D9-8C9E-DD543505018A}"/>
              </a:ext>
            </a:extLst>
          </p:cNvPr>
          <p:cNvSpPr/>
          <p:nvPr/>
        </p:nvSpPr>
        <p:spPr>
          <a:xfrm>
            <a:off x="4711148" y="3041373"/>
            <a:ext cx="132521" cy="132521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3EB1B73-8BAB-4C1D-8B39-E37A4C13B3A8}"/>
              </a:ext>
            </a:extLst>
          </p:cNvPr>
          <p:cNvSpPr/>
          <p:nvPr/>
        </p:nvSpPr>
        <p:spPr>
          <a:xfrm>
            <a:off x="2575893" y="2975112"/>
            <a:ext cx="132521" cy="132521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36059D4-4410-43C0-8CFF-39FD79AD042D}"/>
              </a:ext>
            </a:extLst>
          </p:cNvPr>
          <p:cNvSpPr/>
          <p:nvPr/>
        </p:nvSpPr>
        <p:spPr>
          <a:xfrm>
            <a:off x="5517874" y="3588545"/>
            <a:ext cx="132521" cy="132521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F7C1A4E-61C6-4150-AF7D-AB5DF369E76C}"/>
              </a:ext>
            </a:extLst>
          </p:cNvPr>
          <p:cNvSpPr/>
          <p:nvPr/>
        </p:nvSpPr>
        <p:spPr>
          <a:xfrm>
            <a:off x="4843669" y="4220818"/>
            <a:ext cx="132521" cy="132521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C32CB64-9D90-4635-9194-92A816B4B692}"/>
              </a:ext>
            </a:extLst>
          </p:cNvPr>
          <p:cNvSpPr/>
          <p:nvPr/>
        </p:nvSpPr>
        <p:spPr>
          <a:xfrm>
            <a:off x="5490542" y="2375867"/>
            <a:ext cx="132521" cy="132521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0D51765-73BA-47A1-B719-2A3882649267}"/>
              </a:ext>
            </a:extLst>
          </p:cNvPr>
          <p:cNvSpPr/>
          <p:nvPr/>
        </p:nvSpPr>
        <p:spPr>
          <a:xfrm>
            <a:off x="1846195" y="2128009"/>
            <a:ext cx="132521" cy="132521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E253C9C-B9A4-47C0-9293-DEB2F81AB461}"/>
              </a:ext>
            </a:extLst>
          </p:cNvPr>
          <p:cNvSpPr/>
          <p:nvPr/>
        </p:nvSpPr>
        <p:spPr>
          <a:xfrm>
            <a:off x="2179982" y="3886718"/>
            <a:ext cx="132521" cy="132521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40FCEF6-17BA-499C-BF04-9D7207837924}"/>
              </a:ext>
            </a:extLst>
          </p:cNvPr>
          <p:cNvSpPr/>
          <p:nvPr/>
        </p:nvSpPr>
        <p:spPr>
          <a:xfrm>
            <a:off x="3889514" y="3107633"/>
            <a:ext cx="132521" cy="132521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69205A-D98E-49AB-8432-6860C49B2CB4}"/>
              </a:ext>
            </a:extLst>
          </p:cNvPr>
          <p:cNvSpPr txBox="1"/>
          <p:nvPr/>
        </p:nvSpPr>
        <p:spPr>
          <a:xfrm>
            <a:off x="7765774" y="2623930"/>
            <a:ext cx="3416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</a:t>
            </a:r>
            <a:r>
              <a:rPr lang="en-US" dirty="0" err="1"/>
              <a:t>klaszterek</a:t>
            </a:r>
            <a:r>
              <a:rPr lang="en-US" dirty="0"/>
              <a:t> </a:t>
            </a:r>
            <a:r>
              <a:rPr lang="en-US" dirty="0" err="1"/>
              <a:t>elemei</a:t>
            </a:r>
            <a:r>
              <a:rPr lang="en-US" dirty="0"/>
              <a:t>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változtak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 err="1"/>
              <a:t>ezért</a:t>
            </a:r>
            <a:r>
              <a:rPr lang="en-US" dirty="0"/>
              <a:t> a </a:t>
            </a:r>
            <a:r>
              <a:rPr lang="en-US" dirty="0" err="1"/>
              <a:t>folyamatot</a:t>
            </a:r>
            <a:r>
              <a:rPr lang="en-US" dirty="0"/>
              <a:t> </a:t>
            </a:r>
            <a:r>
              <a:rPr lang="en-US" dirty="0" err="1"/>
              <a:t>megállítjuk</a:t>
            </a:r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2090563-DAB8-4E6C-919F-717154457D29}"/>
              </a:ext>
            </a:extLst>
          </p:cNvPr>
          <p:cNvSpPr/>
          <p:nvPr/>
        </p:nvSpPr>
        <p:spPr>
          <a:xfrm>
            <a:off x="2509632" y="2927001"/>
            <a:ext cx="132521" cy="132521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56EBDB1-0F64-4534-AD04-2DD13A077FC1}"/>
              </a:ext>
            </a:extLst>
          </p:cNvPr>
          <p:cNvSpPr/>
          <p:nvPr/>
        </p:nvSpPr>
        <p:spPr>
          <a:xfrm>
            <a:off x="4976190" y="3485322"/>
            <a:ext cx="132521" cy="132521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4507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0B350-1972-47A6-85D2-549DC2530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1.1 – </a:t>
            </a:r>
            <a:r>
              <a:rPr lang="en-US" dirty="0" err="1"/>
              <a:t>Dimenzionalitás</a:t>
            </a:r>
            <a:r>
              <a:rPr lang="en-US" dirty="0"/>
              <a:t> </a:t>
            </a:r>
            <a:r>
              <a:rPr lang="en-US" dirty="0" err="1"/>
              <a:t>átka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0D143D-0A42-4480-85E7-1AC937B6A0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Alapvető </a:t>
                </a:r>
                <a:r>
                  <a:rPr lang="en-US" dirty="0" err="1"/>
                  <a:t>probléma</a:t>
                </a:r>
                <a:r>
                  <a:rPr lang="en-US" dirty="0"/>
                  <a:t>: a </a:t>
                </a:r>
                <a:r>
                  <a:rPr lang="en-US" dirty="0" err="1"/>
                  <a:t>dimenziók</a:t>
                </a:r>
                <a:r>
                  <a:rPr lang="en-US" dirty="0"/>
                  <a:t> </a:t>
                </a:r>
                <a:r>
                  <a:rPr lang="en-US" dirty="0" err="1"/>
                  <a:t>számának</a:t>
                </a:r>
                <a:r>
                  <a:rPr lang="en-US" dirty="0"/>
                  <a:t> </a:t>
                </a:r>
                <a:r>
                  <a:rPr lang="en-US" dirty="0" err="1"/>
                  <a:t>növelésével</a:t>
                </a:r>
                <a:r>
                  <a:rPr lang="en-US" dirty="0"/>
                  <a:t> a </a:t>
                </a:r>
                <a:r>
                  <a:rPr lang="en-US" dirty="0" err="1"/>
                  <a:t>tér</a:t>
                </a:r>
                <a:r>
                  <a:rPr lang="en-US" dirty="0"/>
                  <a:t> </a:t>
                </a:r>
                <a:r>
                  <a:rPr lang="en-US" dirty="0" err="1"/>
                  <a:t>nagyon</a:t>
                </a:r>
                <a:r>
                  <a:rPr lang="en-US" dirty="0"/>
                  <a:t> </a:t>
                </a:r>
                <a:r>
                  <a:rPr lang="en-US" dirty="0" err="1"/>
                  <a:t>gyorsan</a:t>
                </a:r>
                <a:r>
                  <a:rPr lang="en-US" dirty="0"/>
                  <a:t> </a:t>
                </a:r>
                <a:r>
                  <a:rPr lang="en-US" dirty="0" err="1"/>
                  <a:t>nő</a:t>
                </a:r>
                <a:r>
                  <a:rPr lang="en-US" dirty="0"/>
                  <a:t>, a </a:t>
                </a:r>
                <a:r>
                  <a:rPr lang="en-US" dirty="0" err="1"/>
                  <a:t>rendelkezésünkre</a:t>
                </a:r>
                <a:r>
                  <a:rPr lang="en-US" dirty="0"/>
                  <a:t> </a:t>
                </a:r>
                <a:r>
                  <a:rPr lang="en-US" dirty="0" err="1"/>
                  <a:t>álló</a:t>
                </a:r>
                <a:r>
                  <a:rPr lang="en-US" dirty="0"/>
                  <a:t> </a:t>
                </a:r>
                <a:r>
                  <a:rPr lang="en-US" dirty="0" err="1"/>
                  <a:t>pontok</a:t>
                </a:r>
                <a:r>
                  <a:rPr lang="en-US" dirty="0"/>
                  <a:t> </a:t>
                </a:r>
                <a:r>
                  <a:rPr lang="en-US" dirty="0" err="1"/>
                  <a:t>száma</a:t>
                </a:r>
                <a:r>
                  <a:rPr lang="en-US" dirty="0"/>
                  <a:t> </a:t>
                </a:r>
                <a:r>
                  <a:rPr lang="en-US" dirty="0" err="1"/>
                  <a:t>pedig</a:t>
                </a:r>
                <a:r>
                  <a:rPr lang="en-US" dirty="0"/>
                  <a:t> </a:t>
                </a:r>
                <a:r>
                  <a:rPr lang="en-US" dirty="0" err="1"/>
                  <a:t>aránytalanul</a:t>
                </a:r>
                <a:r>
                  <a:rPr lang="en-US" dirty="0"/>
                  <a:t> </a:t>
                </a:r>
                <a:r>
                  <a:rPr lang="en-US" dirty="0" err="1"/>
                  <a:t>kicsi</a:t>
                </a:r>
                <a:r>
                  <a:rPr lang="en-US" dirty="0"/>
                  <a:t> </a:t>
                </a:r>
                <a:r>
                  <a:rPr lang="en-US" dirty="0" err="1"/>
                  <a:t>marad</a:t>
                </a:r>
                <a:r>
                  <a:rPr lang="en-US" dirty="0"/>
                  <a:t>, </a:t>
                </a:r>
                <a:r>
                  <a:rPr lang="en-US" dirty="0" err="1"/>
                  <a:t>nem</a:t>
                </a:r>
                <a:r>
                  <a:rPr lang="en-US" dirty="0"/>
                  <a:t> </a:t>
                </a:r>
                <a:r>
                  <a:rPr lang="en-US" dirty="0" err="1"/>
                  <a:t>töltik</a:t>
                </a:r>
                <a:r>
                  <a:rPr lang="en-US" dirty="0"/>
                  <a:t> </a:t>
                </a:r>
                <a:r>
                  <a:rPr lang="en-US" dirty="0" err="1"/>
                  <a:t>kellően</a:t>
                </a:r>
                <a:r>
                  <a:rPr lang="en-US" dirty="0"/>
                  <a:t> </a:t>
                </a:r>
                <a:r>
                  <a:rPr lang="en-US" dirty="0" err="1"/>
                  <a:t>ki</a:t>
                </a:r>
                <a:r>
                  <a:rPr lang="en-US" dirty="0"/>
                  <a:t> a </a:t>
                </a:r>
                <a:r>
                  <a:rPr lang="en-US" dirty="0" err="1"/>
                  <a:t>teret</a:t>
                </a:r>
                <a:endParaRPr lang="en-US" dirty="0"/>
              </a:p>
              <a:p>
                <a:r>
                  <a:rPr lang="en-US" dirty="0"/>
                  <a:t>Pl. </a:t>
                </a:r>
                <a:r>
                  <a:rPr lang="en-US" dirty="0" err="1"/>
                  <a:t>képzeljünk</a:t>
                </a:r>
                <a:r>
                  <a:rPr lang="en-US" dirty="0"/>
                  <a:t> el </a:t>
                </a:r>
                <a:r>
                  <a:rPr lang="en-US" dirty="0" err="1"/>
                  <a:t>egy</a:t>
                </a:r>
                <a:r>
                  <a:rPr lang="en-US" dirty="0"/>
                  <a:t> </a:t>
                </a:r>
                <a:r>
                  <a:rPr lang="en-US" dirty="0" err="1"/>
                  <a:t>teret</a:t>
                </a:r>
                <a:r>
                  <a:rPr lang="en-US" dirty="0"/>
                  <a:t>, </a:t>
                </a:r>
                <a:r>
                  <a:rPr lang="en-US" dirty="0" err="1"/>
                  <a:t>ami</a:t>
                </a:r>
                <a:r>
                  <a:rPr lang="en-US" dirty="0"/>
                  <a:t> </a:t>
                </a:r>
                <a:r>
                  <a:rPr lang="en-US" dirty="0" err="1"/>
                  <a:t>az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értékeket</a:t>
                </a:r>
                <a:r>
                  <a:rPr lang="en-US" dirty="0"/>
                  <a:t> </a:t>
                </a:r>
                <a:r>
                  <a:rPr lang="en-US" dirty="0" err="1"/>
                  <a:t>tartalmazza</a:t>
                </a:r>
                <a:endParaRPr lang="en-US" dirty="0"/>
              </a:p>
              <a:p>
                <a:pPr lvl="1"/>
                <a:r>
                  <a:rPr lang="en-US" dirty="0"/>
                  <a:t>Ha </a:t>
                </a:r>
                <a:r>
                  <a:rPr lang="en-US" dirty="0" err="1"/>
                  <a:t>ebben</a:t>
                </a:r>
                <a:r>
                  <a:rPr lang="en-US" dirty="0"/>
                  <a:t> a </a:t>
                </a:r>
                <a:r>
                  <a:rPr lang="en-US" dirty="0" err="1"/>
                  <a:t>térben</a:t>
                </a:r>
                <a:r>
                  <a:rPr lang="en-US" dirty="0"/>
                  <a:t> </a:t>
                </a:r>
                <a:r>
                  <a:rPr lang="en-US" dirty="0" err="1"/>
                  <a:t>veszünk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pontokat</a:t>
                </a:r>
                <a:r>
                  <a:rPr lang="en-US" dirty="0"/>
                  <a:t>, </a:t>
                </a:r>
                <a:r>
                  <a:rPr lang="en-US" dirty="0" err="1"/>
                  <a:t>akkor</a:t>
                </a:r>
                <a:r>
                  <a:rPr lang="en-US" dirty="0"/>
                  <a:t> </a:t>
                </a:r>
                <a:r>
                  <a:rPr lang="en-US" dirty="0" err="1"/>
                  <a:t>legkevesebb</a:t>
                </a:r>
                <a:r>
                  <a:rPr lang="en-US" dirty="0"/>
                  <a:t> 3 </a:t>
                </a:r>
                <a:r>
                  <a:rPr lang="en-US" dirty="0" err="1"/>
                  <a:t>pont</a:t>
                </a:r>
                <a:r>
                  <a:rPr lang="en-US" dirty="0"/>
                  <a:t> </a:t>
                </a:r>
                <a:r>
                  <a:rPr lang="en-US" dirty="0" err="1"/>
                  <a:t>kell</a:t>
                </a:r>
                <a:r>
                  <a:rPr lang="en-US" dirty="0"/>
                  <a:t> </a:t>
                </a:r>
                <a:r>
                  <a:rPr lang="en-US" dirty="0" err="1"/>
                  <a:t>ahhoz</a:t>
                </a:r>
                <a:r>
                  <a:rPr lang="en-US" dirty="0"/>
                  <a:t>, </a:t>
                </a:r>
                <a:r>
                  <a:rPr lang="en-US" dirty="0" err="1"/>
                  <a:t>hogy</a:t>
                </a:r>
                <a:r>
                  <a:rPr lang="en-US" dirty="0"/>
                  <a:t> a </a:t>
                </a:r>
                <a:r>
                  <a:rPr lang="en-US" dirty="0" err="1"/>
                  <a:t>teljes</a:t>
                </a:r>
                <a:r>
                  <a:rPr lang="en-US" dirty="0"/>
                  <a:t> </a:t>
                </a:r>
                <a:r>
                  <a:rPr lang="en-US" dirty="0" err="1"/>
                  <a:t>teret</a:t>
                </a:r>
                <a:r>
                  <a:rPr lang="en-US" dirty="0"/>
                  <a:t> </a:t>
                </a:r>
                <a:r>
                  <a:rPr lang="en-US" dirty="0" err="1"/>
                  <a:t>lefedjük</a:t>
                </a:r>
                <a:endParaRPr lang="en-US" dirty="0"/>
              </a:p>
              <a:p>
                <a:pPr lvl="1"/>
                <a:r>
                  <a:rPr lang="en-US" dirty="0"/>
                  <a:t>Ha </a:t>
                </a:r>
                <a:r>
                  <a:rPr lang="en-US" dirty="0" err="1"/>
                  <a:t>két</a:t>
                </a:r>
                <a:r>
                  <a:rPr lang="en-US" dirty="0"/>
                  <a:t> </a:t>
                </a:r>
                <a:r>
                  <a:rPr lang="en-US" dirty="0" err="1"/>
                  <a:t>dimenziósra</a:t>
                </a:r>
                <a:r>
                  <a:rPr lang="en-US" dirty="0"/>
                  <a:t> </a:t>
                </a:r>
                <a:r>
                  <a:rPr lang="en-US" dirty="0" err="1"/>
                  <a:t>növeljük</a:t>
                </a:r>
                <a:r>
                  <a:rPr lang="en-US" dirty="0"/>
                  <a:t>, </a:t>
                </a:r>
                <a:r>
                  <a:rPr lang="en-US" dirty="0" err="1"/>
                  <a:t>akkor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pontokból</a:t>
                </a:r>
                <a:r>
                  <a:rPr lang="en-US" dirty="0"/>
                  <a:t> </a:t>
                </a:r>
                <a:r>
                  <a:rPr lang="en-US" dirty="0" err="1"/>
                  <a:t>már</a:t>
                </a:r>
                <a:r>
                  <a:rPr lang="en-US" dirty="0"/>
                  <a:t> </a:t>
                </a:r>
                <a:r>
                  <a:rPr lang="en-US" dirty="0" err="1"/>
                  <a:t>legalább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pontra</a:t>
                </a:r>
                <a:r>
                  <a:rPr lang="en-US" dirty="0"/>
                  <a:t> van </a:t>
                </a:r>
                <a:r>
                  <a:rPr lang="en-US" dirty="0" err="1"/>
                  <a:t>szükség</a:t>
                </a:r>
                <a:r>
                  <a:rPr lang="en-US" dirty="0"/>
                  <a:t>, </a:t>
                </a:r>
                <a:r>
                  <a:rPr lang="en-US" dirty="0" err="1"/>
                  <a:t>hogy</a:t>
                </a:r>
                <a:r>
                  <a:rPr lang="en-US" dirty="0"/>
                  <a:t> a </a:t>
                </a:r>
                <a:r>
                  <a:rPr lang="en-US" dirty="0" err="1"/>
                  <a:t>teljes</a:t>
                </a:r>
                <a:r>
                  <a:rPr lang="en-US" dirty="0"/>
                  <a:t> </a:t>
                </a:r>
                <a:r>
                  <a:rPr lang="en-US" dirty="0" err="1"/>
                  <a:t>teret</a:t>
                </a:r>
                <a:r>
                  <a:rPr lang="en-US" dirty="0"/>
                  <a:t> </a:t>
                </a:r>
                <a:r>
                  <a:rPr lang="en-US" dirty="0" err="1"/>
                  <a:t>lefedjük</a:t>
                </a:r>
                <a:endParaRPr lang="en-US" dirty="0"/>
              </a:p>
              <a:p>
                <a:pPr lvl="1"/>
                <a:r>
                  <a:rPr lang="en-US" dirty="0"/>
                  <a:t>Ha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dimenziósra</a:t>
                </a:r>
                <a:r>
                  <a:rPr lang="en-US" dirty="0"/>
                  <a:t> </a:t>
                </a:r>
                <a:r>
                  <a:rPr lang="en-US" dirty="0" err="1"/>
                  <a:t>növeljük</a:t>
                </a:r>
                <a:r>
                  <a:rPr lang="en-US" dirty="0"/>
                  <a:t> a </a:t>
                </a:r>
                <a:r>
                  <a:rPr lang="en-US" dirty="0" err="1"/>
                  <a:t>teret</a:t>
                </a:r>
                <a:r>
                  <a:rPr lang="en-US" dirty="0"/>
                  <a:t>, </a:t>
                </a:r>
                <a:r>
                  <a:rPr lang="en-US" dirty="0" err="1"/>
                  <a:t>akkor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pontokból</a:t>
                </a:r>
                <a:r>
                  <a:rPr lang="en-US" dirty="0"/>
                  <a:t> </a:t>
                </a:r>
                <a:r>
                  <a:rPr lang="en-US" dirty="0" err="1"/>
                  <a:t>már</a:t>
                </a:r>
                <a:r>
                  <a:rPr lang="en-US" dirty="0"/>
                  <a:t> </a:t>
                </a:r>
                <a:r>
                  <a:rPr lang="en-US" dirty="0" err="1"/>
                  <a:t>legalább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pontra</a:t>
                </a:r>
                <a:r>
                  <a:rPr lang="en-US" dirty="0"/>
                  <a:t> van </a:t>
                </a:r>
                <a:r>
                  <a:rPr lang="en-US" dirty="0" err="1"/>
                  <a:t>szükségünk</a:t>
                </a:r>
                <a:r>
                  <a:rPr lang="en-US" dirty="0"/>
                  <a:t>, </a:t>
                </a:r>
                <a:r>
                  <a:rPr lang="en-US" dirty="0" err="1"/>
                  <a:t>hogy</a:t>
                </a:r>
                <a:r>
                  <a:rPr lang="en-US" dirty="0"/>
                  <a:t> </a:t>
                </a:r>
                <a:r>
                  <a:rPr lang="en-US" dirty="0" err="1"/>
                  <a:t>lefedjük</a:t>
                </a:r>
                <a:r>
                  <a:rPr lang="en-US" dirty="0"/>
                  <a:t> a </a:t>
                </a:r>
                <a:r>
                  <a:rPr lang="en-US" dirty="0" err="1"/>
                  <a:t>teret</a:t>
                </a:r>
                <a:endParaRPr lang="hu-H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0D143D-0A42-4480-85E7-1AC937B6A0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91798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A38D6-FD41-40E1-9181-14CEE8A8D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2.1 – K-means </a:t>
            </a:r>
            <a:r>
              <a:rPr lang="en-US" dirty="0" err="1"/>
              <a:t>klaszterezés</a:t>
            </a:r>
            <a:endParaRPr lang="hu-HU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F717AF0-8D87-4791-856D-1D022AB84753}"/>
              </a:ext>
            </a:extLst>
          </p:cNvPr>
          <p:cNvCxnSpPr/>
          <p:nvPr/>
        </p:nvCxnSpPr>
        <p:spPr>
          <a:xfrm flipV="1">
            <a:off x="838200" y="1690688"/>
            <a:ext cx="0" cy="43920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9642FAE-6003-465A-9017-311FAD23B350}"/>
              </a:ext>
            </a:extLst>
          </p:cNvPr>
          <p:cNvCxnSpPr>
            <a:cxnSpLocks/>
          </p:cNvCxnSpPr>
          <p:nvPr/>
        </p:nvCxnSpPr>
        <p:spPr>
          <a:xfrm>
            <a:off x="824948" y="6082748"/>
            <a:ext cx="52246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0AC08D06-E36F-4D70-9067-BAC760F7998F}"/>
              </a:ext>
            </a:extLst>
          </p:cNvPr>
          <p:cNvSpPr/>
          <p:nvPr/>
        </p:nvSpPr>
        <p:spPr>
          <a:xfrm>
            <a:off x="2915478" y="2491409"/>
            <a:ext cx="132521" cy="132521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BAB4282-5A91-477C-8F65-AD6E5238589B}"/>
              </a:ext>
            </a:extLst>
          </p:cNvPr>
          <p:cNvSpPr/>
          <p:nvPr/>
        </p:nvSpPr>
        <p:spPr>
          <a:xfrm>
            <a:off x="1941444" y="3041374"/>
            <a:ext cx="132521" cy="132521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96D6082-0044-4A6B-B674-730FE8A5D5E4}"/>
              </a:ext>
            </a:extLst>
          </p:cNvPr>
          <p:cNvSpPr/>
          <p:nvPr/>
        </p:nvSpPr>
        <p:spPr>
          <a:xfrm>
            <a:off x="5466522" y="4429540"/>
            <a:ext cx="132521" cy="132521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1DC2007-7ECA-40BF-84DF-0F52AF70B07A}"/>
              </a:ext>
            </a:extLst>
          </p:cNvPr>
          <p:cNvSpPr/>
          <p:nvPr/>
        </p:nvSpPr>
        <p:spPr>
          <a:xfrm>
            <a:off x="2953580" y="3571461"/>
            <a:ext cx="132521" cy="132521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9570781-01A8-45D9-8C9E-DD543505018A}"/>
              </a:ext>
            </a:extLst>
          </p:cNvPr>
          <p:cNvSpPr/>
          <p:nvPr/>
        </p:nvSpPr>
        <p:spPr>
          <a:xfrm>
            <a:off x="4711148" y="3041373"/>
            <a:ext cx="132521" cy="132521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3EB1B73-8BAB-4C1D-8B39-E37A4C13B3A8}"/>
              </a:ext>
            </a:extLst>
          </p:cNvPr>
          <p:cNvSpPr/>
          <p:nvPr/>
        </p:nvSpPr>
        <p:spPr>
          <a:xfrm>
            <a:off x="2575893" y="2975112"/>
            <a:ext cx="132521" cy="132521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36059D4-4410-43C0-8CFF-39FD79AD042D}"/>
              </a:ext>
            </a:extLst>
          </p:cNvPr>
          <p:cNvSpPr/>
          <p:nvPr/>
        </p:nvSpPr>
        <p:spPr>
          <a:xfrm>
            <a:off x="5517874" y="3588545"/>
            <a:ext cx="132521" cy="132521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F7C1A4E-61C6-4150-AF7D-AB5DF369E76C}"/>
              </a:ext>
            </a:extLst>
          </p:cNvPr>
          <p:cNvSpPr/>
          <p:nvPr/>
        </p:nvSpPr>
        <p:spPr>
          <a:xfrm>
            <a:off x="4843669" y="4220818"/>
            <a:ext cx="132521" cy="132521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C32CB64-9D90-4635-9194-92A816B4B692}"/>
              </a:ext>
            </a:extLst>
          </p:cNvPr>
          <p:cNvSpPr/>
          <p:nvPr/>
        </p:nvSpPr>
        <p:spPr>
          <a:xfrm>
            <a:off x="5490542" y="2375867"/>
            <a:ext cx="132521" cy="132521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0D51765-73BA-47A1-B719-2A3882649267}"/>
              </a:ext>
            </a:extLst>
          </p:cNvPr>
          <p:cNvSpPr/>
          <p:nvPr/>
        </p:nvSpPr>
        <p:spPr>
          <a:xfrm>
            <a:off x="1846195" y="2128009"/>
            <a:ext cx="132521" cy="132521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E253C9C-B9A4-47C0-9293-DEB2F81AB461}"/>
              </a:ext>
            </a:extLst>
          </p:cNvPr>
          <p:cNvSpPr/>
          <p:nvPr/>
        </p:nvSpPr>
        <p:spPr>
          <a:xfrm>
            <a:off x="2179982" y="3886718"/>
            <a:ext cx="132521" cy="132521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40FCEF6-17BA-499C-BF04-9D7207837924}"/>
              </a:ext>
            </a:extLst>
          </p:cNvPr>
          <p:cNvSpPr/>
          <p:nvPr/>
        </p:nvSpPr>
        <p:spPr>
          <a:xfrm>
            <a:off x="3889514" y="3107633"/>
            <a:ext cx="132521" cy="132521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69205A-D98E-49AB-8432-6860C49B2CB4}"/>
              </a:ext>
            </a:extLst>
          </p:cNvPr>
          <p:cNvSpPr txBox="1"/>
          <p:nvPr/>
        </p:nvSpPr>
        <p:spPr>
          <a:xfrm>
            <a:off x="7765774" y="2623930"/>
            <a:ext cx="3700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</a:t>
            </a:r>
            <a:r>
              <a:rPr lang="en-US" dirty="0" err="1"/>
              <a:t>folyamat</a:t>
            </a:r>
            <a:r>
              <a:rPr lang="en-US" dirty="0"/>
              <a:t> </a:t>
            </a:r>
            <a:r>
              <a:rPr lang="en-US" dirty="0" err="1"/>
              <a:t>végére</a:t>
            </a:r>
            <a:r>
              <a:rPr lang="en-US" dirty="0"/>
              <a:t> </a:t>
            </a:r>
            <a:r>
              <a:rPr lang="en-US" dirty="0" err="1"/>
              <a:t>kialakult</a:t>
            </a:r>
            <a:r>
              <a:rPr lang="en-US" dirty="0"/>
              <a:t> </a:t>
            </a:r>
            <a:r>
              <a:rPr lang="en-US" dirty="0" err="1"/>
              <a:t>klaszterek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9380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288CA-D599-48D9-A026-73CA205DA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2.1 – </a:t>
            </a:r>
            <a:r>
              <a:rPr lang="en-US" dirty="0" err="1"/>
              <a:t>Agglomeratív</a:t>
            </a:r>
            <a:r>
              <a:rPr lang="en-US" dirty="0"/>
              <a:t> </a:t>
            </a:r>
            <a:r>
              <a:rPr lang="en-US" dirty="0" err="1"/>
              <a:t>klaszterezés</a:t>
            </a:r>
            <a:r>
              <a:rPr lang="en-US" dirty="0"/>
              <a:t>, </a:t>
            </a:r>
            <a:r>
              <a:rPr lang="en-US" dirty="0" err="1"/>
              <a:t>dendogram</a:t>
            </a:r>
            <a:endParaRPr lang="hu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90F2D-D3F2-4AC2-9250-0EE89FBF4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klasztereket</a:t>
            </a:r>
            <a:r>
              <a:rPr lang="en-US" dirty="0"/>
              <a:t> most hierarchikusan</a:t>
            </a:r>
            <a:r>
              <a:rPr lang="en-US" baseline="30000" dirty="0"/>
              <a:t>4</a:t>
            </a:r>
            <a:r>
              <a:rPr lang="en-US" dirty="0"/>
              <a:t> </a:t>
            </a:r>
            <a:r>
              <a:rPr lang="en-US" dirty="0" err="1"/>
              <a:t>próbáljuk</a:t>
            </a:r>
            <a:r>
              <a:rPr lang="en-US" dirty="0"/>
              <a:t> meg </a:t>
            </a:r>
            <a:r>
              <a:rPr lang="en-US" dirty="0" err="1"/>
              <a:t>fölépíteni</a:t>
            </a:r>
            <a:endParaRPr lang="en-US" dirty="0"/>
          </a:p>
          <a:p>
            <a:r>
              <a:rPr lang="en-US" dirty="0" err="1"/>
              <a:t>Megkeressük</a:t>
            </a:r>
            <a:r>
              <a:rPr lang="en-US" dirty="0"/>
              <a:t> a </a:t>
            </a:r>
            <a:r>
              <a:rPr lang="en-US" dirty="0" err="1"/>
              <a:t>két</a:t>
            </a:r>
            <a:r>
              <a:rPr lang="en-US" dirty="0"/>
              <a:t> </a:t>
            </a:r>
            <a:r>
              <a:rPr lang="en-US" dirty="0" err="1"/>
              <a:t>legközelebbi</a:t>
            </a:r>
            <a:r>
              <a:rPr lang="en-US" dirty="0"/>
              <a:t> </a:t>
            </a:r>
            <a:r>
              <a:rPr lang="en-US" dirty="0" err="1"/>
              <a:t>pontot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összevonjuk</a:t>
            </a:r>
            <a:r>
              <a:rPr lang="en-US" dirty="0"/>
              <a:t> </a:t>
            </a:r>
            <a:r>
              <a:rPr lang="en-US" dirty="0" err="1"/>
              <a:t>őket</a:t>
            </a:r>
            <a:r>
              <a:rPr lang="en-US" dirty="0"/>
              <a:t> </a:t>
            </a:r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dirty="0" err="1"/>
              <a:t>klaszterbe</a:t>
            </a:r>
            <a:endParaRPr lang="en-US" dirty="0"/>
          </a:p>
          <a:p>
            <a:pPr lvl="1"/>
            <a:r>
              <a:rPr lang="en-US" dirty="0"/>
              <a:t>A </a:t>
            </a:r>
            <a:r>
              <a:rPr lang="en-US" dirty="0" err="1"/>
              <a:t>klaszterre</a:t>
            </a:r>
            <a:r>
              <a:rPr lang="en-US" dirty="0"/>
              <a:t> </a:t>
            </a:r>
            <a:r>
              <a:rPr lang="en-US" dirty="0" err="1"/>
              <a:t>innentől</a:t>
            </a:r>
            <a:r>
              <a:rPr lang="en-US" dirty="0"/>
              <a:t> </a:t>
            </a:r>
            <a:r>
              <a:rPr lang="en-US" dirty="0" err="1"/>
              <a:t>úgy</a:t>
            </a:r>
            <a:r>
              <a:rPr lang="en-US" dirty="0"/>
              <a:t> </a:t>
            </a:r>
            <a:r>
              <a:rPr lang="en-US" dirty="0" err="1"/>
              <a:t>gondolunk</a:t>
            </a:r>
            <a:r>
              <a:rPr lang="en-US" dirty="0"/>
              <a:t>, </a:t>
            </a:r>
            <a:r>
              <a:rPr lang="en-US" dirty="0" err="1"/>
              <a:t>mintha</a:t>
            </a:r>
            <a:r>
              <a:rPr lang="en-US" dirty="0"/>
              <a:t> </a:t>
            </a:r>
            <a:r>
              <a:rPr lang="en-US" dirty="0" err="1"/>
              <a:t>egyetlen</a:t>
            </a:r>
            <a:r>
              <a:rPr lang="en-US" dirty="0"/>
              <a:t> </a:t>
            </a:r>
            <a:r>
              <a:rPr lang="en-US" dirty="0" err="1"/>
              <a:t>pont</a:t>
            </a:r>
            <a:r>
              <a:rPr lang="en-US" dirty="0"/>
              <a:t> </a:t>
            </a:r>
            <a:r>
              <a:rPr lang="en-US" dirty="0" err="1"/>
              <a:t>lenne</a:t>
            </a:r>
            <a:r>
              <a:rPr lang="en-US" dirty="0"/>
              <a:t>, </a:t>
            </a:r>
            <a:r>
              <a:rPr lang="en-US" dirty="0" err="1"/>
              <a:t>mondjuk</a:t>
            </a:r>
            <a:r>
              <a:rPr lang="en-US" dirty="0"/>
              <a:t> a </a:t>
            </a:r>
            <a:r>
              <a:rPr lang="en-US" dirty="0" err="1"/>
              <a:t>klaszter</a:t>
            </a:r>
            <a:r>
              <a:rPr lang="en-US" dirty="0"/>
              <a:t> </a:t>
            </a:r>
            <a:r>
              <a:rPr lang="en-US" dirty="0" err="1"/>
              <a:t>középpontja</a:t>
            </a:r>
            <a:r>
              <a:rPr lang="en-US" dirty="0"/>
              <a:t> (average-linkage </a:t>
            </a:r>
            <a:r>
              <a:rPr lang="en-US" dirty="0" err="1"/>
              <a:t>megközelítés</a:t>
            </a:r>
            <a:r>
              <a:rPr lang="en-US" dirty="0"/>
              <a:t>)</a:t>
            </a:r>
          </a:p>
          <a:p>
            <a:r>
              <a:rPr lang="en-US" dirty="0" err="1"/>
              <a:t>Megkeressük</a:t>
            </a:r>
            <a:r>
              <a:rPr lang="en-US" dirty="0"/>
              <a:t> </a:t>
            </a:r>
            <a:r>
              <a:rPr lang="en-US" dirty="0" err="1"/>
              <a:t>megint</a:t>
            </a:r>
            <a:r>
              <a:rPr lang="en-US" dirty="0"/>
              <a:t> a </a:t>
            </a:r>
            <a:r>
              <a:rPr lang="en-US" dirty="0" err="1"/>
              <a:t>két</a:t>
            </a:r>
            <a:r>
              <a:rPr lang="en-US" dirty="0"/>
              <a:t> </a:t>
            </a:r>
            <a:r>
              <a:rPr lang="en-US" dirty="0" err="1"/>
              <a:t>legközelebbi</a:t>
            </a:r>
            <a:r>
              <a:rPr lang="en-US" dirty="0"/>
              <a:t> </a:t>
            </a:r>
            <a:r>
              <a:rPr lang="en-US" dirty="0" err="1"/>
              <a:t>pontot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összevonjuk</a:t>
            </a:r>
            <a:r>
              <a:rPr lang="en-US" dirty="0"/>
              <a:t> </a:t>
            </a:r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dirty="0" err="1"/>
              <a:t>új</a:t>
            </a:r>
            <a:r>
              <a:rPr lang="en-US" dirty="0"/>
              <a:t> </a:t>
            </a:r>
            <a:r>
              <a:rPr lang="en-US" dirty="0" err="1"/>
              <a:t>klaszterbe</a:t>
            </a:r>
            <a:r>
              <a:rPr lang="en-US" dirty="0"/>
              <a:t> (</a:t>
            </a:r>
            <a:r>
              <a:rPr lang="en-US" dirty="0" err="1"/>
              <a:t>vagy</a:t>
            </a:r>
            <a:r>
              <a:rPr lang="en-US" dirty="0"/>
              <a:t> </a:t>
            </a:r>
            <a:r>
              <a:rPr lang="en-US" dirty="0" err="1"/>
              <a:t>hozzáadjuk</a:t>
            </a:r>
            <a:r>
              <a:rPr lang="en-US" dirty="0"/>
              <a:t> a </a:t>
            </a:r>
            <a:r>
              <a:rPr lang="en-US" dirty="0" err="1"/>
              <a:t>korábbi</a:t>
            </a:r>
            <a:r>
              <a:rPr lang="en-US" dirty="0"/>
              <a:t> 2 </a:t>
            </a:r>
            <a:r>
              <a:rPr lang="en-US" dirty="0" err="1"/>
              <a:t>elem</a:t>
            </a:r>
            <a:r>
              <a:rPr lang="hu-HU" dirty="0"/>
              <a:t>ű</a:t>
            </a:r>
            <a:r>
              <a:rPr lang="en-US" dirty="0"/>
              <a:t> </a:t>
            </a:r>
            <a:r>
              <a:rPr lang="en-US" dirty="0" err="1"/>
              <a:t>klaszterhez</a:t>
            </a:r>
            <a:r>
              <a:rPr lang="en-US" dirty="0"/>
              <a:t>, ha </a:t>
            </a:r>
            <a:r>
              <a:rPr lang="en-US" dirty="0" err="1"/>
              <a:t>pont</a:t>
            </a:r>
            <a:r>
              <a:rPr lang="en-US" dirty="0"/>
              <a:t> </a:t>
            </a:r>
            <a:r>
              <a:rPr lang="en-US" dirty="0" err="1"/>
              <a:t>ahhoz</a:t>
            </a:r>
            <a:r>
              <a:rPr lang="en-US" dirty="0"/>
              <a:t> volt </a:t>
            </a:r>
            <a:r>
              <a:rPr lang="en-US" dirty="0" err="1"/>
              <a:t>legközelebb</a:t>
            </a:r>
            <a:r>
              <a:rPr lang="en-US" dirty="0"/>
              <a:t>, </a:t>
            </a:r>
            <a:r>
              <a:rPr lang="en-US" dirty="0" err="1"/>
              <a:t>majd</a:t>
            </a:r>
            <a:r>
              <a:rPr lang="en-US" dirty="0"/>
              <a:t> a </a:t>
            </a:r>
            <a:r>
              <a:rPr lang="en-US" dirty="0" err="1"/>
              <a:t>klaszternek</a:t>
            </a:r>
            <a:r>
              <a:rPr lang="en-US" dirty="0"/>
              <a:t> </a:t>
            </a:r>
            <a:r>
              <a:rPr lang="en-US" dirty="0" err="1"/>
              <a:t>új</a:t>
            </a:r>
            <a:r>
              <a:rPr lang="en-US" dirty="0"/>
              <a:t> </a:t>
            </a:r>
            <a:r>
              <a:rPr lang="en-US" dirty="0" err="1"/>
              <a:t>középpontot</a:t>
            </a:r>
            <a:r>
              <a:rPr lang="en-US" dirty="0"/>
              <a:t> </a:t>
            </a:r>
            <a:r>
              <a:rPr lang="en-US" dirty="0" err="1"/>
              <a:t>adunk</a:t>
            </a:r>
            <a:r>
              <a:rPr lang="en-US" dirty="0"/>
              <a:t>)</a:t>
            </a:r>
          </a:p>
          <a:p>
            <a:r>
              <a:rPr lang="en-US" dirty="0" err="1"/>
              <a:t>Ezt</a:t>
            </a:r>
            <a:r>
              <a:rPr lang="en-US" dirty="0"/>
              <a:t> </a:t>
            </a:r>
            <a:r>
              <a:rPr lang="en-US" dirty="0" err="1"/>
              <a:t>folytatva</a:t>
            </a:r>
            <a:r>
              <a:rPr lang="en-US" dirty="0"/>
              <a:t> </a:t>
            </a:r>
            <a:r>
              <a:rPr lang="en-US" dirty="0" err="1"/>
              <a:t>előbb-utóbb</a:t>
            </a:r>
            <a:r>
              <a:rPr lang="en-US" dirty="0"/>
              <a:t> a </a:t>
            </a:r>
            <a:r>
              <a:rPr lang="en-US" dirty="0" err="1"/>
              <a:t>teljes</a:t>
            </a:r>
            <a:r>
              <a:rPr lang="en-US" dirty="0"/>
              <a:t> </a:t>
            </a:r>
            <a:r>
              <a:rPr lang="en-US" dirty="0" err="1"/>
              <a:t>adathalmaz</a:t>
            </a:r>
            <a:r>
              <a:rPr lang="en-US" dirty="0"/>
              <a:t> </a:t>
            </a:r>
            <a:r>
              <a:rPr lang="en-US" dirty="0" err="1"/>
              <a:t>egyetlen</a:t>
            </a:r>
            <a:r>
              <a:rPr lang="en-US" dirty="0"/>
              <a:t> </a:t>
            </a:r>
            <a:r>
              <a:rPr lang="en-US" dirty="0" err="1"/>
              <a:t>klaszterbe</a:t>
            </a:r>
            <a:r>
              <a:rPr lang="en-US" dirty="0"/>
              <a:t> fog </a:t>
            </a:r>
            <a:r>
              <a:rPr lang="en-US" dirty="0" err="1"/>
              <a:t>kerülni</a:t>
            </a:r>
            <a:r>
              <a:rPr lang="en-US" dirty="0"/>
              <a:t>,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összevonásokat</a:t>
            </a:r>
            <a:r>
              <a:rPr lang="en-US" dirty="0"/>
              <a:t> </a:t>
            </a:r>
            <a:r>
              <a:rPr lang="en-US" dirty="0" err="1"/>
              <a:t>pedig</a:t>
            </a:r>
            <a:r>
              <a:rPr lang="en-US" dirty="0"/>
              <a:t> a </a:t>
            </a:r>
            <a:r>
              <a:rPr lang="en-US" b="1" dirty="0" err="1"/>
              <a:t>dendogram</a:t>
            </a:r>
            <a:r>
              <a:rPr lang="en-US" dirty="0"/>
              <a:t> </a:t>
            </a:r>
            <a:r>
              <a:rPr lang="en-US" dirty="0" err="1"/>
              <a:t>ábrázolja</a:t>
            </a:r>
            <a:endParaRPr lang="hu-HU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ADD09-A69A-426C-B971-D7C6C3F51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11900"/>
            <a:ext cx="4114800" cy="365125"/>
          </a:xfrm>
        </p:spPr>
        <p:txBody>
          <a:bodyPr/>
          <a:lstStyle/>
          <a:p>
            <a:r>
              <a:rPr lang="hu-HU" dirty="0"/>
              <a:t>4 https://en.wikipedia.org/wiki/Hierarchical_clustering</a:t>
            </a:r>
          </a:p>
        </p:txBody>
      </p:sp>
    </p:spTree>
    <p:extLst>
      <p:ext uri="{BB962C8B-B14F-4D97-AF65-F5344CB8AC3E}">
        <p14:creationId xmlns:p14="http://schemas.microsoft.com/office/powerpoint/2010/main" val="7507348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F68DF-D795-4110-9E2E-D4DC3C818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2.1 – </a:t>
            </a:r>
            <a:r>
              <a:rPr lang="en-US" dirty="0" err="1"/>
              <a:t>Agglomeratív</a:t>
            </a:r>
            <a:r>
              <a:rPr lang="en-US" dirty="0"/>
              <a:t> </a:t>
            </a:r>
            <a:r>
              <a:rPr lang="en-US" dirty="0" err="1"/>
              <a:t>klaszterezés</a:t>
            </a:r>
            <a:r>
              <a:rPr lang="en-US" dirty="0"/>
              <a:t>, </a:t>
            </a:r>
            <a:r>
              <a:rPr lang="en-US" dirty="0" err="1"/>
              <a:t>dendogram</a:t>
            </a:r>
            <a:endParaRPr lang="hu-HU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EC5D0B2-F9F8-4053-B5F4-D083616C43F9}"/>
              </a:ext>
            </a:extLst>
          </p:cNvPr>
          <p:cNvCxnSpPr>
            <a:cxnSpLocks/>
          </p:cNvCxnSpPr>
          <p:nvPr/>
        </p:nvCxnSpPr>
        <p:spPr>
          <a:xfrm flipV="1">
            <a:off x="838200" y="2729948"/>
            <a:ext cx="0" cy="3352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D55EAED-C8F9-46F6-A401-518736E5B282}"/>
              </a:ext>
            </a:extLst>
          </p:cNvPr>
          <p:cNvCxnSpPr>
            <a:cxnSpLocks/>
          </p:cNvCxnSpPr>
          <p:nvPr/>
        </p:nvCxnSpPr>
        <p:spPr>
          <a:xfrm>
            <a:off x="824948" y="6082748"/>
            <a:ext cx="36012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28A46DAA-D147-4A35-8178-2BBCD7A25838}"/>
              </a:ext>
            </a:extLst>
          </p:cNvPr>
          <p:cNvSpPr/>
          <p:nvPr/>
        </p:nvSpPr>
        <p:spPr>
          <a:xfrm>
            <a:off x="1461882" y="3532740"/>
            <a:ext cx="132521" cy="132521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5052EE8-223D-4AD9-81BD-1074BA966E86}"/>
              </a:ext>
            </a:extLst>
          </p:cNvPr>
          <p:cNvSpPr/>
          <p:nvPr/>
        </p:nvSpPr>
        <p:spPr>
          <a:xfrm>
            <a:off x="2939500" y="3820457"/>
            <a:ext cx="132521" cy="132521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394457B-E68B-4927-A064-81D597136F5F}"/>
              </a:ext>
            </a:extLst>
          </p:cNvPr>
          <p:cNvSpPr/>
          <p:nvPr/>
        </p:nvSpPr>
        <p:spPr>
          <a:xfrm>
            <a:off x="1601446" y="5142879"/>
            <a:ext cx="132521" cy="132521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D4DF5C5-4BC8-471F-95D9-D18B8F08180B}"/>
              </a:ext>
            </a:extLst>
          </p:cNvPr>
          <p:cNvSpPr/>
          <p:nvPr/>
        </p:nvSpPr>
        <p:spPr>
          <a:xfrm>
            <a:off x="2636771" y="4108175"/>
            <a:ext cx="132521" cy="132521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E88054C-7475-4A05-BD31-C0F3233AE97A}"/>
              </a:ext>
            </a:extLst>
          </p:cNvPr>
          <p:cNvSpPr/>
          <p:nvPr/>
        </p:nvSpPr>
        <p:spPr>
          <a:xfrm>
            <a:off x="2131117" y="3220072"/>
            <a:ext cx="132521" cy="132521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3075A5-4D66-4A62-9239-D1E36F8DAA1A}"/>
              </a:ext>
            </a:extLst>
          </p:cNvPr>
          <p:cNvSpPr txBox="1"/>
          <p:nvPr/>
        </p:nvSpPr>
        <p:spPr>
          <a:xfrm>
            <a:off x="5552661" y="2201574"/>
            <a:ext cx="6021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Pl. </a:t>
            </a:r>
            <a:r>
              <a:rPr lang="en-US" dirty="0" err="1"/>
              <a:t>ezeknek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adatoknak</a:t>
            </a:r>
            <a:r>
              <a:rPr lang="en-US" dirty="0"/>
              <a:t> </a:t>
            </a:r>
            <a:r>
              <a:rPr lang="en-US" dirty="0" err="1"/>
              <a:t>szeretnénk</a:t>
            </a:r>
            <a:r>
              <a:rPr lang="en-US" dirty="0"/>
              <a:t> </a:t>
            </a:r>
            <a:r>
              <a:rPr lang="en-US" dirty="0" err="1"/>
              <a:t>megnézni</a:t>
            </a:r>
            <a:r>
              <a:rPr lang="en-US" dirty="0"/>
              <a:t> a </a:t>
            </a:r>
            <a:r>
              <a:rPr lang="en-US" dirty="0" err="1"/>
              <a:t>klaszterezését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54EC392-948E-438E-AFEA-DCBE1CCB5422}"/>
                  </a:ext>
                </a:extLst>
              </p:cNvPr>
              <p:cNvSpPr txBox="1"/>
              <p:nvPr/>
            </p:nvSpPr>
            <p:spPr>
              <a:xfrm>
                <a:off x="2565108" y="4266246"/>
                <a:ext cx="2758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54EC392-948E-438E-AFEA-DCBE1CCB54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5108" y="4266246"/>
                <a:ext cx="275845" cy="276999"/>
              </a:xfrm>
              <a:prstGeom prst="rect">
                <a:avLst/>
              </a:prstGeom>
              <a:blipFill>
                <a:blip r:embed="rId2"/>
                <a:stretch>
                  <a:fillRect l="-22222" r="-6667" b="-2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A654C4B-8C6F-4746-8283-082335266255}"/>
                  </a:ext>
                </a:extLst>
              </p:cNvPr>
              <p:cNvSpPr txBox="1"/>
              <p:nvPr/>
            </p:nvSpPr>
            <p:spPr>
              <a:xfrm>
                <a:off x="3168081" y="3861247"/>
                <a:ext cx="2811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A654C4B-8C6F-4746-8283-0823352662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081" y="3861247"/>
                <a:ext cx="281166" cy="276999"/>
              </a:xfrm>
              <a:prstGeom prst="rect">
                <a:avLst/>
              </a:prstGeom>
              <a:blipFill>
                <a:blip r:embed="rId3"/>
                <a:stretch>
                  <a:fillRect l="-19565" r="-8696" b="-2391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D65FF07-8D33-4B2A-88D6-F0FE82F89EC9}"/>
                  </a:ext>
                </a:extLst>
              </p:cNvPr>
              <p:cNvSpPr txBox="1"/>
              <p:nvPr/>
            </p:nvSpPr>
            <p:spPr>
              <a:xfrm>
                <a:off x="2059454" y="2839967"/>
                <a:ext cx="2811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D65FF07-8D33-4B2A-88D6-F0FE82F89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454" y="2839967"/>
                <a:ext cx="281166" cy="276999"/>
              </a:xfrm>
              <a:prstGeom prst="rect">
                <a:avLst/>
              </a:prstGeom>
              <a:blipFill>
                <a:blip r:embed="rId4"/>
                <a:stretch>
                  <a:fillRect l="-19565" r="-8696" b="-2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32768F3-5BB1-49FA-9528-C9232C24842B}"/>
                  </a:ext>
                </a:extLst>
              </p:cNvPr>
              <p:cNvSpPr txBox="1"/>
              <p:nvPr/>
            </p:nvSpPr>
            <p:spPr>
              <a:xfrm>
                <a:off x="1208813" y="3609720"/>
                <a:ext cx="2794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32768F3-5BB1-49FA-9528-C9232C2484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813" y="3609720"/>
                <a:ext cx="279435" cy="276999"/>
              </a:xfrm>
              <a:prstGeom prst="rect">
                <a:avLst/>
              </a:prstGeom>
              <a:blipFill>
                <a:blip r:embed="rId5"/>
                <a:stretch>
                  <a:fillRect l="-19565" r="-10870" b="-2391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F0BA313-9479-4A3C-870D-896859EA0261}"/>
                  </a:ext>
                </a:extLst>
              </p:cNvPr>
              <p:cNvSpPr txBox="1"/>
              <p:nvPr/>
            </p:nvSpPr>
            <p:spPr>
              <a:xfrm>
                <a:off x="1456480" y="5321581"/>
                <a:ext cx="2811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F0BA313-9479-4A3C-870D-896859EA02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480" y="5321581"/>
                <a:ext cx="281166" cy="276999"/>
              </a:xfrm>
              <a:prstGeom prst="rect">
                <a:avLst/>
              </a:prstGeom>
              <a:blipFill>
                <a:blip r:embed="rId6"/>
                <a:stretch>
                  <a:fillRect l="-19565" r="-10870" b="-2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4524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F68DF-D795-4110-9E2E-D4DC3C818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2.1 – </a:t>
            </a:r>
            <a:r>
              <a:rPr lang="en-US" dirty="0" err="1"/>
              <a:t>Agglomeratív</a:t>
            </a:r>
            <a:r>
              <a:rPr lang="en-US" dirty="0"/>
              <a:t> </a:t>
            </a:r>
            <a:r>
              <a:rPr lang="en-US" dirty="0" err="1"/>
              <a:t>klaszterezés</a:t>
            </a:r>
            <a:r>
              <a:rPr lang="en-US" dirty="0"/>
              <a:t>, </a:t>
            </a:r>
            <a:r>
              <a:rPr lang="en-US" dirty="0" err="1"/>
              <a:t>dendogram</a:t>
            </a:r>
            <a:endParaRPr lang="hu-HU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EC5D0B2-F9F8-4053-B5F4-D083616C43F9}"/>
              </a:ext>
            </a:extLst>
          </p:cNvPr>
          <p:cNvCxnSpPr>
            <a:cxnSpLocks/>
          </p:cNvCxnSpPr>
          <p:nvPr/>
        </p:nvCxnSpPr>
        <p:spPr>
          <a:xfrm flipV="1">
            <a:off x="838200" y="2729948"/>
            <a:ext cx="0" cy="3352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D55EAED-C8F9-46F6-A401-518736E5B282}"/>
              </a:ext>
            </a:extLst>
          </p:cNvPr>
          <p:cNvCxnSpPr>
            <a:cxnSpLocks/>
          </p:cNvCxnSpPr>
          <p:nvPr/>
        </p:nvCxnSpPr>
        <p:spPr>
          <a:xfrm>
            <a:off x="824948" y="6082748"/>
            <a:ext cx="36012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28A46DAA-D147-4A35-8178-2BBCD7A25838}"/>
              </a:ext>
            </a:extLst>
          </p:cNvPr>
          <p:cNvSpPr/>
          <p:nvPr/>
        </p:nvSpPr>
        <p:spPr>
          <a:xfrm>
            <a:off x="1461882" y="3532740"/>
            <a:ext cx="132521" cy="132521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5052EE8-223D-4AD9-81BD-1074BA966E86}"/>
              </a:ext>
            </a:extLst>
          </p:cNvPr>
          <p:cNvSpPr/>
          <p:nvPr/>
        </p:nvSpPr>
        <p:spPr>
          <a:xfrm>
            <a:off x="2939500" y="3820457"/>
            <a:ext cx="132521" cy="13252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394457B-E68B-4927-A064-81D597136F5F}"/>
              </a:ext>
            </a:extLst>
          </p:cNvPr>
          <p:cNvSpPr/>
          <p:nvPr/>
        </p:nvSpPr>
        <p:spPr>
          <a:xfrm>
            <a:off x="1601446" y="5142879"/>
            <a:ext cx="132521" cy="132521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D4DF5C5-4BC8-471F-95D9-D18B8F08180B}"/>
              </a:ext>
            </a:extLst>
          </p:cNvPr>
          <p:cNvSpPr/>
          <p:nvPr/>
        </p:nvSpPr>
        <p:spPr>
          <a:xfrm>
            <a:off x="2636771" y="4108175"/>
            <a:ext cx="132521" cy="13252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E88054C-7475-4A05-BD31-C0F3233AE97A}"/>
              </a:ext>
            </a:extLst>
          </p:cNvPr>
          <p:cNvSpPr/>
          <p:nvPr/>
        </p:nvSpPr>
        <p:spPr>
          <a:xfrm>
            <a:off x="2131117" y="3220072"/>
            <a:ext cx="132521" cy="132521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3075A5-4D66-4A62-9239-D1E36F8DAA1A}"/>
              </a:ext>
            </a:extLst>
          </p:cNvPr>
          <p:cNvSpPr txBox="1"/>
          <p:nvPr/>
        </p:nvSpPr>
        <p:spPr>
          <a:xfrm>
            <a:off x="5552661" y="2201574"/>
            <a:ext cx="3512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</a:t>
            </a:r>
            <a:r>
              <a:rPr lang="en-US" dirty="0" err="1"/>
              <a:t>két</a:t>
            </a:r>
            <a:r>
              <a:rPr lang="en-US" dirty="0"/>
              <a:t> </a:t>
            </a:r>
            <a:r>
              <a:rPr lang="en-US" dirty="0" err="1"/>
              <a:t>legközelebbi</a:t>
            </a:r>
            <a:r>
              <a:rPr lang="en-US" dirty="0"/>
              <a:t> </a:t>
            </a:r>
            <a:r>
              <a:rPr lang="en-US" dirty="0" err="1"/>
              <a:t>pont</a:t>
            </a:r>
            <a:r>
              <a:rPr lang="en-US" dirty="0"/>
              <a:t> </a:t>
            </a:r>
            <a:r>
              <a:rPr lang="en-US" dirty="0" err="1"/>
              <a:t>kiválasztása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2F37211-55F0-40CC-9F55-C44F77BFCD3D}"/>
                  </a:ext>
                </a:extLst>
              </p:cNvPr>
              <p:cNvSpPr txBox="1"/>
              <p:nvPr/>
            </p:nvSpPr>
            <p:spPr>
              <a:xfrm>
                <a:off x="2565108" y="4266246"/>
                <a:ext cx="2758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2F37211-55F0-40CC-9F55-C44F77BFCD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5108" y="4266246"/>
                <a:ext cx="275845" cy="276999"/>
              </a:xfrm>
              <a:prstGeom prst="rect">
                <a:avLst/>
              </a:prstGeom>
              <a:blipFill>
                <a:blip r:embed="rId2"/>
                <a:stretch>
                  <a:fillRect l="-22222" r="-6667" b="-2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33E78EB-D072-43CF-AA7C-41E93AA98E57}"/>
                  </a:ext>
                </a:extLst>
              </p:cNvPr>
              <p:cNvSpPr txBox="1"/>
              <p:nvPr/>
            </p:nvSpPr>
            <p:spPr>
              <a:xfrm>
                <a:off x="3168081" y="3861247"/>
                <a:ext cx="2811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33E78EB-D072-43CF-AA7C-41E93AA98E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081" y="3861247"/>
                <a:ext cx="281166" cy="276999"/>
              </a:xfrm>
              <a:prstGeom prst="rect">
                <a:avLst/>
              </a:prstGeom>
              <a:blipFill>
                <a:blip r:embed="rId3"/>
                <a:stretch>
                  <a:fillRect l="-19565" r="-8696" b="-2391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6A89BE2-659B-455F-9ED5-4F26DF321C11}"/>
                  </a:ext>
                </a:extLst>
              </p:cNvPr>
              <p:cNvSpPr txBox="1"/>
              <p:nvPr/>
            </p:nvSpPr>
            <p:spPr>
              <a:xfrm>
                <a:off x="2059454" y="2839967"/>
                <a:ext cx="2811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6A89BE2-659B-455F-9ED5-4F26DF321C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454" y="2839967"/>
                <a:ext cx="281166" cy="276999"/>
              </a:xfrm>
              <a:prstGeom prst="rect">
                <a:avLst/>
              </a:prstGeom>
              <a:blipFill>
                <a:blip r:embed="rId4"/>
                <a:stretch>
                  <a:fillRect l="-19565" r="-8696" b="-2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F7F3EE2-4F0E-4AB3-B0C5-DE260291444A}"/>
                  </a:ext>
                </a:extLst>
              </p:cNvPr>
              <p:cNvSpPr txBox="1"/>
              <p:nvPr/>
            </p:nvSpPr>
            <p:spPr>
              <a:xfrm>
                <a:off x="1208813" y="3609720"/>
                <a:ext cx="2794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F7F3EE2-4F0E-4AB3-B0C5-DE2602914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813" y="3609720"/>
                <a:ext cx="279435" cy="276999"/>
              </a:xfrm>
              <a:prstGeom prst="rect">
                <a:avLst/>
              </a:prstGeom>
              <a:blipFill>
                <a:blip r:embed="rId5"/>
                <a:stretch>
                  <a:fillRect l="-19565" r="-10870" b="-2391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EABED81-6B02-405E-BA8F-D02790C6B89B}"/>
                  </a:ext>
                </a:extLst>
              </p:cNvPr>
              <p:cNvSpPr txBox="1"/>
              <p:nvPr/>
            </p:nvSpPr>
            <p:spPr>
              <a:xfrm>
                <a:off x="1456480" y="5321581"/>
                <a:ext cx="2811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EABED81-6B02-405E-BA8F-D02790C6B8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480" y="5321581"/>
                <a:ext cx="281166" cy="276999"/>
              </a:xfrm>
              <a:prstGeom prst="rect">
                <a:avLst/>
              </a:prstGeom>
              <a:blipFill>
                <a:blip r:embed="rId6"/>
                <a:stretch>
                  <a:fillRect l="-19565" r="-10870" b="-2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05129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F68DF-D795-4110-9E2E-D4DC3C818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2.1 – </a:t>
            </a:r>
            <a:r>
              <a:rPr lang="en-US" dirty="0" err="1"/>
              <a:t>Agglomeratív</a:t>
            </a:r>
            <a:r>
              <a:rPr lang="en-US" dirty="0"/>
              <a:t> </a:t>
            </a:r>
            <a:r>
              <a:rPr lang="en-US" dirty="0" err="1"/>
              <a:t>klaszterezés</a:t>
            </a:r>
            <a:r>
              <a:rPr lang="en-US" dirty="0"/>
              <a:t>, </a:t>
            </a:r>
            <a:r>
              <a:rPr lang="en-US" dirty="0" err="1"/>
              <a:t>dendogram</a:t>
            </a:r>
            <a:endParaRPr lang="hu-HU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EC5D0B2-F9F8-4053-B5F4-D083616C43F9}"/>
              </a:ext>
            </a:extLst>
          </p:cNvPr>
          <p:cNvCxnSpPr>
            <a:cxnSpLocks/>
          </p:cNvCxnSpPr>
          <p:nvPr/>
        </p:nvCxnSpPr>
        <p:spPr>
          <a:xfrm flipV="1">
            <a:off x="838200" y="2729948"/>
            <a:ext cx="0" cy="3352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D55EAED-C8F9-46F6-A401-518736E5B282}"/>
              </a:ext>
            </a:extLst>
          </p:cNvPr>
          <p:cNvCxnSpPr>
            <a:cxnSpLocks/>
          </p:cNvCxnSpPr>
          <p:nvPr/>
        </p:nvCxnSpPr>
        <p:spPr>
          <a:xfrm>
            <a:off x="824948" y="6082748"/>
            <a:ext cx="36012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28A46DAA-D147-4A35-8178-2BBCD7A25838}"/>
              </a:ext>
            </a:extLst>
          </p:cNvPr>
          <p:cNvSpPr/>
          <p:nvPr/>
        </p:nvSpPr>
        <p:spPr>
          <a:xfrm>
            <a:off x="1461882" y="3532740"/>
            <a:ext cx="132521" cy="132521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5052EE8-223D-4AD9-81BD-1074BA966E86}"/>
              </a:ext>
            </a:extLst>
          </p:cNvPr>
          <p:cNvSpPr/>
          <p:nvPr/>
        </p:nvSpPr>
        <p:spPr>
          <a:xfrm>
            <a:off x="2939500" y="3820457"/>
            <a:ext cx="132521" cy="132521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394457B-E68B-4927-A064-81D597136F5F}"/>
              </a:ext>
            </a:extLst>
          </p:cNvPr>
          <p:cNvSpPr/>
          <p:nvPr/>
        </p:nvSpPr>
        <p:spPr>
          <a:xfrm>
            <a:off x="1601446" y="5142879"/>
            <a:ext cx="132521" cy="132521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D4DF5C5-4BC8-471F-95D9-D18B8F08180B}"/>
              </a:ext>
            </a:extLst>
          </p:cNvPr>
          <p:cNvSpPr/>
          <p:nvPr/>
        </p:nvSpPr>
        <p:spPr>
          <a:xfrm>
            <a:off x="2636771" y="4108175"/>
            <a:ext cx="132521" cy="132521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E88054C-7475-4A05-BD31-C0F3233AE97A}"/>
              </a:ext>
            </a:extLst>
          </p:cNvPr>
          <p:cNvSpPr/>
          <p:nvPr/>
        </p:nvSpPr>
        <p:spPr>
          <a:xfrm>
            <a:off x="2131117" y="3220072"/>
            <a:ext cx="132521" cy="132521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3075A5-4D66-4A62-9239-D1E36F8DAA1A}"/>
              </a:ext>
            </a:extLst>
          </p:cNvPr>
          <p:cNvSpPr txBox="1"/>
          <p:nvPr/>
        </p:nvSpPr>
        <p:spPr>
          <a:xfrm>
            <a:off x="5552661" y="2201574"/>
            <a:ext cx="5376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Összevonás</a:t>
            </a:r>
            <a:r>
              <a:rPr lang="en-US" dirty="0"/>
              <a:t> </a:t>
            </a:r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dirty="0" err="1"/>
              <a:t>klaszterbe</a:t>
            </a:r>
            <a:r>
              <a:rPr lang="en-US" dirty="0"/>
              <a:t>, </a:t>
            </a:r>
            <a:r>
              <a:rPr lang="en-US" dirty="0" err="1"/>
              <a:t>klaszter</a:t>
            </a:r>
            <a:r>
              <a:rPr lang="en-US" dirty="0"/>
              <a:t> </a:t>
            </a:r>
            <a:r>
              <a:rPr lang="en-US" dirty="0" err="1"/>
              <a:t>középpont</a:t>
            </a:r>
            <a:r>
              <a:rPr lang="en-US" dirty="0"/>
              <a:t> </a:t>
            </a:r>
            <a:r>
              <a:rPr lang="en-US" dirty="0" err="1"/>
              <a:t>fölvétele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2F37211-55F0-40CC-9F55-C44F77BFCD3D}"/>
                  </a:ext>
                </a:extLst>
              </p:cNvPr>
              <p:cNvSpPr txBox="1"/>
              <p:nvPr/>
            </p:nvSpPr>
            <p:spPr>
              <a:xfrm>
                <a:off x="2565108" y="4266246"/>
                <a:ext cx="2758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2F37211-55F0-40CC-9F55-C44F77BFCD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5108" y="4266246"/>
                <a:ext cx="275845" cy="276999"/>
              </a:xfrm>
              <a:prstGeom prst="rect">
                <a:avLst/>
              </a:prstGeom>
              <a:blipFill>
                <a:blip r:embed="rId2"/>
                <a:stretch>
                  <a:fillRect l="-22222" r="-6667" b="-2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33E78EB-D072-43CF-AA7C-41E93AA98E57}"/>
                  </a:ext>
                </a:extLst>
              </p:cNvPr>
              <p:cNvSpPr txBox="1"/>
              <p:nvPr/>
            </p:nvSpPr>
            <p:spPr>
              <a:xfrm>
                <a:off x="3168081" y="3861247"/>
                <a:ext cx="2811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33E78EB-D072-43CF-AA7C-41E93AA98E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081" y="3861247"/>
                <a:ext cx="281166" cy="276999"/>
              </a:xfrm>
              <a:prstGeom prst="rect">
                <a:avLst/>
              </a:prstGeom>
              <a:blipFill>
                <a:blip r:embed="rId3"/>
                <a:stretch>
                  <a:fillRect l="-19565" r="-8696" b="-2391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6A89BE2-659B-455F-9ED5-4F26DF321C11}"/>
                  </a:ext>
                </a:extLst>
              </p:cNvPr>
              <p:cNvSpPr txBox="1"/>
              <p:nvPr/>
            </p:nvSpPr>
            <p:spPr>
              <a:xfrm>
                <a:off x="2059454" y="2839967"/>
                <a:ext cx="2811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6A89BE2-659B-455F-9ED5-4F26DF321C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454" y="2839967"/>
                <a:ext cx="281166" cy="276999"/>
              </a:xfrm>
              <a:prstGeom prst="rect">
                <a:avLst/>
              </a:prstGeom>
              <a:blipFill>
                <a:blip r:embed="rId4"/>
                <a:stretch>
                  <a:fillRect l="-19565" r="-8696" b="-2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F7F3EE2-4F0E-4AB3-B0C5-DE260291444A}"/>
                  </a:ext>
                </a:extLst>
              </p:cNvPr>
              <p:cNvSpPr txBox="1"/>
              <p:nvPr/>
            </p:nvSpPr>
            <p:spPr>
              <a:xfrm>
                <a:off x="1208813" y="3609720"/>
                <a:ext cx="2794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F7F3EE2-4F0E-4AB3-B0C5-DE2602914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813" y="3609720"/>
                <a:ext cx="279435" cy="276999"/>
              </a:xfrm>
              <a:prstGeom prst="rect">
                <a:avLst/>
              </a:prstGeom>
              <a:blipFill>
                <a:blip r:embed="rId5"/>
                <a:stretch>
                  <a:fillRect l="-19565" r="-10870" b="-2391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EABED81-6B02-405E-BA8F-D02790C6B89B}"/>
                  </a:ext>
                </a:extLst>
              </p:cNvPr>
              <p:cNvSpPr txBox="1"/>
              <p:nvPr/>
            </p:nvSpPr>
            <p:spPr>
              <a:xfrm>
                <a:off x="1456480" y="5321581"/>
                <a:ext cx="2811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EABED81-6B02-405E-BA8F-D02790C6B8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480" y="5321581"/>
                <a:ext cx="281166" cy="276999"/>
              </a:xfrm>
              <a:prstGeom prst="rect">
                <a:avLst/>
              </a:prstGeom>
              <a:blipFill>
                <a:blip r:embed="rId6"/>
                <a:stretch>
                  <a:fillRect l="-19565" r="-10870" b="-2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9DE5347-AA64-4A19-A071-A9EE148E5F14}"/>
              </a:ext>
            </a:extLst>
          </p:cNvPr>
          <p:cNvSpPr txBox="1"/>
          <p:nvPr/>
        </p:nvSpPr>
        <p:spPr>
          <a:xfrm>
            <a:off x="5552661" y="4543245"/>
            <a:ext cx="1350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Dendogram</a:t>
            </a:r>
            <a:r>
              <a:rPr lang="en-US" dirty="0"/>
              <a:t>: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EB082FF-9085-4DAE-A4FA-A0C970D269CD}"/>
                  </a:ext>
                </a:extLst>
              </p:cNvPr>
              <p:cNvSpPr txBox="1"/>
              <p:nvPr/>
            </p:nvSpPr>
            <p:spPr>
              <a:xfrm>
                <a:off x="5958077" y="6336609"/>
                <a:ext cx="2758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EB082FF-9085-4DAE-A4FA-A0C970D269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8077" y="6336609"/>
                <a:ext cx="275845" cy="276999"/>
              </a:xfrm>
              <a:prstGeom prst="rect">
                <a:avLst/>
              </a:prstGeom>
              <a:blipFill>
                <a:blip r:embed="rId7"/>
                <a:stretch>
                  <a:fillRect l="-21739" r="-6522" b="-2391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A794186-07C4-4D71-8AA4-32D3AF024A7B}"/>
                  </a:ext>
                </a:extLst>
              </p:cNvPr>
              <p:cNvSpPr txBox="1"/>
              <p:nvPr/>
            </p:nvSpPr>
            <p:spPr>
              <a:xfrm>
                <a:off x="6455036" y="6329985"/>
                <a:ext cx="2811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A794186-07C4-4D71-8AA4-32D3AF024A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5036" y="6329985"/>
                <a:ext cx="281166" cy="276999"/>
              </a:xfrm>
              <a:prstGeom prst="rect">
                <a:avLst/>
              </a:prstGeom>
              <a:blipFill>
                <a:blip r:embed="rId8"/>
                <a:stretch>
                  <a:fillRect l="-19565" r="-8696" b="-2391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96C122A-F9E1-46A9-B9CE-3AEB64E756F7}"/>
                  </a:ext>
                </a:extLst>
              </p:cNvPr>
              <p:cNvSpPr txBox="1"/>
              <p:nvPr/>
            </p:nvSpPr>
            <p:spPr>
              <a:xfrm>
                <a:off x="6998376" y="6329985"/>
                <a:ext cx="2811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96C122A-F9E1-46A9-B9CE-3AEB64E75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8376" y="6329985"/>
                <a:ext cx="281166" cy="276999"/>
              </a:xfrm>
              <a:prstGeom prst="rect">
                <a:avLst/>
              </a:prstGeom>
              <a:blipFill>
                <a:blip r:embed="rId9"/>
                <a:stretch>
                  <a:fillRect l="-19565" r="-10870" b="-2391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618BC8E-E057-4D83-8303-86ADEDFE87DC}"/>
                  </a:ext>
                </a:extLst>
              </p:cNvPr>
              <p:cNvSpPr txBox="1"/>
              <p:nvPr/>
            </p:nvSpPr>
            <p:spPr>
              <a:xfrm>
                <a:off x="7515207" y="6343237"/>
                <a:ext cx="2794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618BC8E-E057-4D83-8303-86ADEDFE87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5207" y="6343237"/>
                <a:ext cx="279435" cy="276999"/>
              </a:xfrm>
              <a:prstGeom prst="rect">
                <a:avLst/>
              </a:prstGeom>
              <a:blipFill>
                <a:blip r:embed="rId10"/>
                <a:stretch>
                  <a:fillRect l="-19565" r="-8696" b="-2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00BB902-6135-48D1-9E68-DB767E2AC7C7}"/>
                  </a:ext>
                </a:extLst>
              </p:cNvPr>
              <p:cNvSpPr txBox="1"/>
              <p:nvPr/>
            </p:nvSpPr>
            <p:spPr>
              <a:xfrm>
                <a:off x="8085050" y="6343237"/>
                <a:ext cx="2811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00BB902-6135-48D1-9E68-DB767E2AC7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5050" y="6343237"/>
                <a:ext cx="281166" cy="276999"/>
              </a:xfrm>
              <a:prstGeom prst="rect">
                <a:avLst/>
              </a:prstGeom>
              <a:blipFill>
                <a:blip r:embed="rId11"/>
                <a:stretch>
                  <a:fillRect l="-19565" r="-10870" b="-2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97973B4-5878-4AE2-A518-7DF262E1D7CD}"/>
              </a:ext>
            </a:extLst>
          </p:cNvPr>
          <p:cNvCxnSpPr>
            <a:stCxn id="20" idx="0"/>
          </p:cNvCxnSpPr>
          <p:nvPr/>
        </p:nvCxnSpPr>
        <p:spPr>
          <a:xfrm flipH="1" flipV="1">
            <a:off x="6095999" y="6082748"/>
            <a:ext cx="1" cy="2538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7FEB568-83C0-44F0-8AFF-DEBC2A4D1480}"/>
              </a:ext>
            </a:extLst>
          </p:cNvPr>
          <p:cNvCxnSpPr/>
          <p:nvPr/>
        </p:nvCxnSpPr>
        <p:spPr>
          <a:xfrm flipH="1" flipV="1">
            <a:off x="6547187" y="6071570"/>
            <a:ext cx="1" cy="2538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29E71AD-D33D-4E09-9EEC-F1EEDC142699}"/>
              </a:ext>
            </a:extLst>
          </p:cNvPr>
          <p:cNvCxnSpPr/>
          <p:nvPr/>
        </p:nvCxnSpPr>
        <p:spPr>
          <a:xfrm>
            <a:off x="6095999" y="6071570"/>
            <a:ext cx="4511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3A339635-8CD3-40AD-BF40-F43CA2AAF656}"/>
              </a:ext>
            </a:extLst>
          </p:cNvPr>
          <p:cNvSpPr/>
          <p:nvPr/>
        </p:nvSpPr>
        <p:spPr>
          <a:xfrm rot="18679956">
            <a:off x="2430995" y="3727071"/>
            <a:ext cx="856410" cy="5989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56ED539-0ED6-4C91-9CB9-88F672D7D88E}"/>
              </a:ext>
            </a:extLst>
          </p:cNvPr>
          <p:cNvSpPr/>
          <p:nvPr/>
        </p:nvSpPr>
        <p:spPr>
          <a:xfrm>
            <a:off x="2789171" y="3942527"/>
            <a:ext cx="132521" cy="132521"/>
          </a:xfrm>
          <a:prstGeom prst="ellipse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46282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F68DF-D795-4110-9E2E-D4DC3C818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2.1 – </a:t>
            </a:r>
            <a:r>
              <a:rPr lang="en-US" dirty="0" err="1"/>
              <a:t>Agglomeratív</a:t>
            </a:r>
            <a:r>
              <a:rPr lang="en-US" dirty="0"/>
              <a:t> </a:t>
            </a:r>
            <a:r>
              <a:rPr lang="en-US" dirty="0" err="1"/>
              <a:t>klaszterezés</a:t>
            </a:r>
            <a:r>
              <a:rPr lang="en-US" dirty="0"/>
              <a:t>, </a:t>
            </a:r>
            <a:r>
              <a:rPr lang="en-US" dirty="0" err="1"/>
              <a:t>dendogram</a:t>
            </a:r>
            <a:endParaRPr lang="hu-HU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EC5D0B2-F9F8-4053-B5F4-D083616C43F9}"/>
              </a:ext>
            </a:extLst>
          </p:cNvPr>
          <p:cNvCxnSpPr>
            <a:cxnSpLocks/>
          </p:cNvCxnSpPr>
          <p:nvPr/>
        </p:nvCxnSpPr>
        <p:spPr>
          <a:xfrm flipV="1">
            <a:off x="838200" y="2729948"/>
            <a:ext cx="0" cy="3352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D55EAED-C8F9-46F6-A401-518736E5B282}"/>
              </a:ext>
            </a:extLst>
          </p:cNvPr>
          <p:cNvCxnSpPr>
            <a:cxnSpLocks/>
          </p:cNvCxnSpPr>
          <p:nvPr/>
        </p:nvCxnSpPr>
        <p:spPr>
          <a:xfrm>
            <a:off x="824948" y="6082748"/>
            <a:ext cx="36012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28A46DAA-D147-4A35-8178-2BBCD7A25838}"/>
              </a:ext>
            </a:extLst>
          </p:cNvPr>
          <p:cNvSpPr/>
          <p:nvPr/>
        </p:nvSpPr>
        <p:spPr>
          <a:xfrm>
            <a:off x="1461882" y="3532740"/>
            <a:ext cx="132521" cy="13252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5052EE8-223D-4AD9-81BD-1074BA966E86}"/>
              </a:ext>
            </a:extLst>
          </p:cNvPr>
          <p:cNvSpPr/>
          <p:nvPr/>
        </p:nvSpPr>
        <p:spPr>
          <a:xfrm>
            <a:off x="2939500" y="3820457"/>
            <a:ext cx="132521" cy="132521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394457B-E68B-4927-A064-81D597136F5F}"/>
              </a:ext>
            </a:extLst>
          </p:cNvPr>
          <p:cNvSpPr/>
          <p:nvPr/>
        </p:nvSpPr>
        <p:spPr>
          <a:xfrm>
            <a:off x="1601446" y="5142879"/>
            <a:ext cx="132521" cy="132521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D4DF5C5-4BC8-471F-95D9-D18B8F08180B}"/>
              </a:ext>
            </a:extLst>
          </p:cNvPr>
          <p:cNvSpPr/>
          <p:nvPr/>
        </p:nvSpPr>
        <p:spPr>
          <a:xfrm>
            <a:off x="2636771" y="4108175"/>
            <a:ext cx="132521" cy="132521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E88054C-7475-4A05-BD31-C0F3233AE97A}"/>
              </a:ext>
            </a:extLst>
          </p:cNvPr>
          <p:cNvSpPr/>
          <p:nvPr/>
        </p:nvSpPr>
        <p:spPr>
          <a:xfrm>
            <a:off x="2131117" y="3220072"/>
            <a:ext cx="132521" cy="13252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3075A5-4D66-4A62-9239-D1E36F8DAA1A}"/>
              </a:ext>
            </a:extLst>
          </p:cNvPr>
          <p:cNvSpPr txBox="1"/>
          <p:nvPr/>
        </p:nvSpPr>
        <p:spPr>
          <a:xfrm>
            <a:off x="5552661" y="2201574"/>
            <a:ext cx="3231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Következő</a:t>
            </a:r>
            <a:r>
              <a:rPr lang="en-US" dirty="0"/>
              <a:t> </a:t>
            </a:r>
            <a:r>
              <a:rPr lang="en-US" dirty="0" err="1"/>
              <a:t>két</a:t>
            </a:r>
            <a:r>
              <a:rPr lang="en-US" dirty="0"/>
              <a:t> </a:t>
            </a:r>
            <a:r>
              <a:rPr lang="en-US" dirty="0" err="1"/>
              <a:t>legközelebbi</a:t>
            </a:r>
            <a:r>
              <a:rPr lang="en-US" dirty="0"/>
              <a:t> </a:t>
            </a:r>
            <a:r>
              <a:rPr lang="en-US" dirty="0" err="1"/>
              <a:t>pont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2F37211-55F0-40CC-9F55-C44F77BFCD3D}"/>
                  </a:ext>
                </a:extLst>
              </p:cNvPr>
              <p:cNvSpPr txBox="1"/>
              <p:nvPr/>
            </p:nvSpPr>
            <p:spPr>
              <a:xfrm>
                <a:off x="2565108" y="4266246"/>
                <a:ext cx="2758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2F37211-55F0-40CC-9F55-C44F77BFCD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5108" y="4266246"/>
                <a:ext cx="275845" cy="276999"/>
              </a:xfrm>
              <a:prstGeom prst="rect">
                <a:avLst/>
              </a:prstGeom>
              <a:blipFill>
                <a:blip r:embed="rId2"/>
                <a:stretch>
                  <a:fillRect l="-22222" r="-6667" b="-2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33E78EB-D072-43CF-AA7C-41E93AA98E57}"/>
                  </a:ext>
                </a:extLst>
              </p:cNvPr>
              <p:cNvSpPr txBox="1"/>
              <p:nvPr/>
            </p:nvSpPr>
            <p:spPr>
              <a:xfrm>
                <a:off x="3168081" y="3861247"/>
                <a:ext cx="2811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33E78EB-D072-43CF-AA7C-41E93AA98E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081" y="3861247"/>
                <a:ext cx="281166" cy="276999"/>
              </a:xfrm>
              <a:prstGeom prst="rect">
                <a:avLst/>
              </a:prstGeom>
              <a:blipFill>
                <a:blip r:embed="rId3"/>
                <a:stretch>
                  <a:fillRect l="-19565" r="-8696" b="-2391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6A89BE2-659B-455F-9ED5-4F26DF321C11}"/>
                  </a:ext>
                </a:extLst>
              </p:cNvPr>
              <p:cNvSpPr txBox="1"/>
              <p:nvPr/>
            </p:nvSpPr>
            <p:spPr>
              <a:xfrm>
                <a:off x="2059454" y="2839967"/>
                <a:ext cx="2811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6A89BE2-659B-455F-9ED5-4F26DF321C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454" y="2839967"/>
                <a:ext cx="281166" cy="276999"/>
              </a:xfrm>
              <a:prstGeom prst="rect">
                <a:avLst/>
              </a:prstGeom>
              <a:blipFill>
                <a:blip r:embed="rId4"/>
                <a:stretch>
                  <a:fillRect l="-19565" r="-8696" b="-2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F7F3EE2-4F0E-4AB3-B0C5-DE260291444A}"/>
                  </a:ext>
                </a:extLst>
              </p:cNvPr>
              <p:cNvSpPr txBox="1"/>
              <p:nvPr/>
            </p:nvSpPr>
            <p:spPr>
              <a:xfrm>
                <a:off x="1208813" y="3609720"/>
                <a:ext cx="2794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F7F3EE2-4F0E-4AB3-B0C5-DE2602914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813" y="3609720"/>
                <a:ext cx="279435" cy="276999"/>
              </a:xfrm>
              <a:prstGeom prst="rect">
                <a:avLst/>
              </a:prstGeom>
              <a:blipFill>
                <a:blip r:embed="rId5"/>
                <a:stretch>
                  <a:fillRect l="-19565" r="-10870" b="-2391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EABED81-6B02-405E-BA8F-D02790C6B89B}"/>
                  </a:ext>
                </a:extLst>
              </p:cNvPr>
              <p:cNvSpPr txBox="1"/>
              <p:nvPr/>
            </p:nvSpPr>
            <p:spPr>
              <a:xfrm>
                <a:off x="1456480" y="5321581"/>
                <a:ext cx="2811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EABED81-6B02-405E-BA8F-D02790C6B8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480" y="5321581"/>
                <a:ext cx="281166" cy="276999"/>
              </a:xfrm>
              <a:prstGeom prst="rect">
                <a:avLst/>
              </a:prstGeom>
              <a:blipFill>
                <a:blip r:embed="rId6"/>
                <a:stretch>
                  <a:fillRect l="-19565" r="-10870" b="-2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9DE5347-AA64-4A19-A071-A9EE148E5F14}"/>
              </a:ext>
            </a:extLst>
          </p:cNvPr>
          <p:cNvSpPr txBox="1"/>
          <p:nvPr/>
        </p:nvSpPr>
        <p:spPr>
          <a:xfrm>
            <a:off x="5552661" y="4543245"/>
            <a:ext cx="1350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Dendogram</a:t>
            </a:r>
            <a:r>
              <a:rPr lang="en-US" dirty="0"/>
              <a:t>: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EB082FF-9085-4DAE-A4FA-A0C970D269CD}"/>
                  </a:ext>
                </a:extLst>
              </p:cNvPr>
              <p:cNvSpPr txBox="1"/>
              <p:nvPr/>
            </p:nvSpPr>
            <p:spPr>
              <a:xfrm>
                <a:off x="5958077" y="6336609"/>
                <a:ext cx="2758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EB082FF-9085-4DAE-A4FA-A0C970D269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8077" y="6336609"/>
                <a:ext cx="275845" cy="276999"/>
              </a:xfrm>
              <a:prstGeom prst="rect">
                <a:avLst/>
              </a:prstGeom>
              <a:blipFill>
                <a:blip r:embed="rId7"/>
                <a:stretch>
                  <a:fillRect l="-21739" r="-6522" b="-2391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A794186-07C4-4D71-8AA4-32D3AF024A7B}"/>
                  </a:ext>
                </a:extLst>
              </p:cNvPr>
              <p:cNvSpPr txBox="1"/>
              <p:nvPr/>
            </p:nvSpPr>
            <p:spPr>
              <a:xfrm>
                <a:off x="6455036" y="6329985"/>
                <a:ext cx="2811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A794186-07C4-4D71-8AA4-32D3AF024A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5036" y="6329985"/>
                <a:ext cx="281166" cy="276999"/>
              </a:xfrm>
              <a:prstGeom prst="rect">
                <a:avLst/>
              </a:prstGeom>
              <a:blipFill>
                <a:blip r:embed="rId8"/>
                <a:stretch>
                  <a:fillRect l="-19565" r="-8696" b="-2391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96C122A-F9E1-46A9-B9CE-3AEB64E756F7}"/>
                  </a:ext>
                </a:extLst>
              </p:cNvPr>
              <p:cNvSpPr txBox="1"/>
              <p:nvPr/>
            </p:nvSpPr>
            <p:spPr>
              <a:xfrm>
                <a:off x="6998376" y="6329985"/>
                <a:ext cx="2811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96C122A-F9E1-46A9-B9CE-3AEB64E75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8376" y="6329985"/>
                <a:ext cx="281166" cy="276999"/>
              </a:xfrm>
              <a:prstGeom prst="rect">
                <a:avLst/>
              </a:prstGeom>
              <a:blipFill>
                <a:blip r:embed="rId9"/>
                <a:stretch>
                  <a:fillRect l="-19565" r="-10870" b="-2391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618BC8E-E057-4D83-8303-86ADEDFE87DC}"/>
                  </a:ext>
                </a:extLst>
              </p:cNvPr>
              <p:cNvSpPr txBox="1"/>
              <p:nvPr/>
            </p:nvSpPr>
            <p:spPr>
              <a:xfrm>
                <a:off x="7515207" y="6343237"/>
                <a:ext cx="2794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618BC8E-E057-4D83-8303-86ADEDFE87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5207" y="6343237"/>
                <a:ext cx="279435" cy="276999"/>
              </a:xfrm>
              <a:prstGeom prst="rect">
                <a:avLst/>
              </a:prstGeom>
              <a:blipFill>
                <a:blip r:embed="rId10"/>
                <a:stretch>
                  <a:fillRect l="-19565" r="-8696" b="-2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00BB902-6135-48D1-9E68-DB767E2AC7C7}"/>
                  </a:ext>
                </a:extLst>
              </p:cNvPr>
              <p:cNvSpPr txBox="1"/>
              <p:nvPr/>
            </p:nvSpPr>
            <p:spPr>
              <a:xfrm>
                <a:off x="8085050" y="6343237"/>
                <a:ext cx="2811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00BB902-6135-48D1-9E68-DB767E2AC7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5050" y="6343237"/>
                <a:ext cx="281166" cy="276999"/>
              </a:xfrm>
              <a:prstGeom prst="rect">
                <a:avLst/>
              </a:prstGeom>
              <a:blipFill>
                <a:blip r:embed="rId11"/>
                <a:stretch>
                  <a:fillRect l="-19565" r="-10870" b="-2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97973B4-5878-4AE2-A518-7DF262E1D7CD}"/>
              </a:ext>
            </a:extLst>
          </p:cNvPr>
          <p:cNvCxnSpPr>
            <a:stCxn id="20" idx="0"/>
          </p:cNvCxnSpPr>
          <p:nvPr/>
        </p:nvCxnSpPr>
        <p:spPr>
          <a:xfrm flipH="1" flipV="1">
            <a:off x="6095999" y="6082748"/>
            <a:ext cx="1" cy="2538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7FEB568-83C0-44F0-8AFF-DEBC2A4D1480}"/>
              </a:ext>
            </a:extLst>
          </p:cNvPr>
          <p:cNvCxnSpPr/>
          <p:nvPr/>
        </p:nvCxnSpPr>
        <p:spPr>
          <a:xfrm flipH="1" flipV="1">
            <a:off x="6547187" y="6071570"/>
            <a:ext cx="1" cy="2538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29E71AD-D33D-4E09-9EEC-F1EEDC142699}"/>
              </a:ext>
            </a:extLst>
          </p:cNvPr>
          <p:cNvCxnSpPr/>
          <p:nvPr/>
        </p:nvCxnSpPr>
        <p:spPr>
          <a:xfrm>
            <a:off x="6095999" y="6071570"/>
            <a:ext cx="4511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351D3973-A1CE-4279-AC44-D17E772B3ABB}"/>
              </a:ext>
            </a:extLst>
          </p:cNvPr>
          <p:cNvSpPr/>
          <p:nvPr/>
        </p:nvSpPr>
        <p:spPr>
          <a:xfrm rot="18679956">
            <a:off x="2430995" y="3727071"/>
            <a:ext cx="856410" cy="5989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749E5C6-6E2F-4110-8271-C0B199A4B583}"/>
              </a:ext>
            </a:extLst>
          </p:cNvPr>
          <p:cNvSpPr/>
          <p:nvPr/>
        </p:nvSpPr>
        <p:spPr>
          <a:xfrm>
            <a:off x="2789171" y="3942527"/>
            <a:ext cx="132521" cy="132521"/>
          </a:xfrm>
          <a:prstGeom prst="ellipse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54735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F68DF-D795-4110-9E2E-D4DC3C818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2.1 – </a:t>
            </a:r>
            <a:r>
              <a:rPr lang="en-US" dirty="0" err="1"/>
              <a:t>Agglomeratív</a:t>
            </a:r>
            <a:r>
              <a:rPr lang="en-US" dirty="0"/>
              <a:t> </a:t>
            </a:r>
            <a:r>
              <a:rPr lang="en-US" dirty="0" err="1"/>
              <a:t>klaszterezés</a:t>
            </a:r>
            <a:r>
              <a:rPr lang="en-US" dirty="0"/>
              <a:t>, </a:t>
            </a:r>
            <a:r>
              <a:rPr lang="en-US" dirty="0" err="1"/>
              <a:t>dendogram</a:t>
            </a:r>
            <a:endParaRPr lang="hu-HU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EC5D0B2-F9F8-4053-B5F4-D083616C43F9}"/>
              </a:ext>
            </a:extLst>
          </p:cNvPr>
          <p:cNvCxnSpPr>
            <a:cxnSpLocks/>
          </p:cNvCxnSpPr>
          <p:nvPr/>
        </p:nvCxnSpPr>
        <p:spPr>
          <a:xfrm flipV="1">
            <a:off x="838200" y="2729948"/>
            <a:ext cx="0" cy="3352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D55EAED-C8F9-46F6-A401-518736E5B282}"/>
              </a:ext>
            </a:extLst>
          </p:cNvPr>
          <p:cNvCxnSpPr>
            <a:cxnSpLocks/>
          </p:cNvCxnSpPr>
          <p:nvPr/>
        </p:nvCxnSpPr>
        <p:spPr>
          <a:xfrm>
            <a:off x="824948" y="6082748"/>
            <a:ext cx="36012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28A46DAA-D147-4A35-8178-2BBCD7A25838}"/>
              </a:ext>
            </a:extLst>
          </p:cNvPr>
          <p:cNvSpPr/>
          <p:nvPr/>
        </p:nvSpPr>
        <p:spPr>
          <a:xfrm>
            <a:off x="1461882" y="3532740"/>
            <a:ext cx="132521" cy="132521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5052EE8-223D-4AD9-81BD-1074BA966E86}"/>
              </a:ext>
            </a:extLst>
          </p:cNvPr>
          <p:cNvSpPr/>
          <p:nvPr/>
        </p:nvSpPr>
        <p:spPr>
          <a:xfrm>
            <a:off x="2939500" y="3820457"/>
            <a:ext cx="132521" cy="132521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394457B-E68B-4927-A064-81D597136F5F}"/>
              </a:ext>
            </a:extLst>
          </p:cNvPr>
          <p:cNvSpPr/>
          <p:nvPr/>
        </p:nvSpPr>
        <p:spPr>
          <a:xfrm>
            <a:off x="1601446" y="5142879"/>
            <a:ext cx="132521" cy="132521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D4DF5C5-4BC8-471F-95D9-D18B8F08180B}"/>
              </a:ext>
            </a:extLst>
          </p:cNvPr>
          <p:cNvSpPr/>
          <p:nvPr/>
        </p:nvSpPr>
        <p:spPr>
          <a:xfrm>
            <a:off x="2636771" y="4108175"/>
            <a:ext cx="132521" cy="132521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E88054C-7475-4A05-BD31-C0F3233AE97A}"/>
              </a:ext>
            </a:extLst>
          </p:cNvPr>
          <p:cNvSpPr/>
          <p:nvPr/>
        </p:nvSpPr>
        <p:spPr>
          <a:xfrm>
            <a:off x="2131117" y="3220072"/>
            <a:ext cx="132521" cy="132521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3075A5-4D66-4A62-9239-D1E36F8DAA1A}"/>
              </a:ext>
            </a:extLst>
          </p:cNvPr>
          <p:cNvSpPr txBox="1"/>
          <p:nvPr/>
        </p:nvSpPr>
        <p:spPr>
          <a:xfrm>
            <a:off x="5552661" y="2201574"/>
            <a:ext cx="5376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Összevonás</a:t>
            </a:r>
            <a:r>
              <a:rPr lang="en-US" dirty="0"/>
              <a:t> </a:t>
            </a:r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dirty="0" err="1"/>
              <a:t>klaszterbe</a:t>
            </a:r>
            <a:r>
              <a:rPr lang="en-US" dirty="0"/>
              <a:t>, </a:t>
            </a:r>
            <a:r>
              <a:rPr lang="en-US" dirty="0" err="1"/>
              <a:t>klaszter</a:t>
            </a:r>
            <a:r>
              <a:rPr lang="en-US" dirty="0"/>
              <a:t> </a:t>
            </a:r>
            <a:r>
              <a:rPr lang="en-US" dirty="0" err="1"/>
              <a:t>középpont</a:t>
            </a:r>
            <a:r>
              <a:rPr lang="en-US" dirty="0"/>
              <a:t> </a:t>
            </a:r>
            <a:r>
              <a:rPr lang="en-US" dirty="0" err="1"/>
              <a:t>fölvétele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2F37211-55F0-40CC-9F55-C44F77BFCD3D}"/>
                  </a:ext>
                </a:extLst>
              </p:cNvPr>
              <p:cNvSpPr txBox="1"/>
              <p:nvPr/>
            </p:nvSpPr>
            <p:spPr>
              <a:xfrm>
                <a:off x="2565108" y="4266246"/>
                <a:ext cx="2758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2F37211-55F0-40CC-9F55-C44F77BFCD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5108" y="4266246"/>
                <a:ext cx="275845" cy="276999"/>
              </a:xfrm>
              <a:prstGeom prst="rect">
                <a:avLst/>
              </a:prstGeom>
              <a:blipFill>
                <a:blip r:embed="rId2"/>
                <a:stretch>
                  <a:fillRect l="-22222" r="-6667" b="-2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33E78EB-D072-43CF-AA7C-41E93AA98E57}"/>
                  </a:ext>
                </a:extLst>
              </p:cNvPr>
              <p:cNvSpPr txBox="1"/>
              <p:nvPr/>
            </p:nvSpPr>
            <p:spPr>
              <a:xfrm>
                <a:off x="3168081" y="3861247"/>
                <a:ext cx="2811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33E78EB-D072-43CF-AA7C-41E93AA98E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081" y="3861247"/>
                <a:ext cx="281166" cy="276999"/>
              </a:xfrm>
              <a:prstGeom prst="rect">
                <a:avLst/>
              </a:prstGeom>
              <a:blipFill>
                <a:blip r:embed="rId3"/>
                <a:stretch>
                  <a:fillRect l="-19565" r="-8696" b="-2391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6A89BE2-659B-455F-9ED5-4F26DF321C11}"/>
                  </a:ext>
                </a:extLst>
              </p:cNvPr>
              <p:cNvSpPr txBox="1"/>
              <p:nvPr/>
            </p:nvSpPr>
            <p:spPr>
              <a:xfrm>
                <a:off x="2059454" y="2839967"/>
                <a:ext cx="2811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6A89BE2-659B-455F-9ED5-4F26DF321C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454" y="2839967"/>
                <a:ext cx="281166" cy="276999"/>
              </a:xfrm>
              <a:prstGeom prst="rect">
                <a:avLst/>
              </a:prstGeom>
              <a:blipFill>
                <a:blip r:embed="rId4"/>
                <a:stretch>
                  <a:fillRect l="-19565" r="-8696" b="-2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F7F3EE2-4F0E-4AB3-B0C5-DE260291444A}"/>
                  </a:ext>
                </a:extLst>
              </p:cNvPr>
              <p:cNvSpPr txBox="1"/>
              <p:nvPr/>
            </p:nvSpPr>
            <p:spPr>
              <a:xfrm>
                <a:off x="1208813" y="3609720"/>
                <a:ext cx="2794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F7F3EE2-4F0E-4AB3-B0C5-DE2602914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813" y="3609720"/>
                <a:ext cx="279435" cy="276999"/>
              </a:xfrm>
              <a:prstGeom prst="rect">
                <a:avLst/>
              </a:prstGeom>
              <a:blipFill>
                <a:blip r:embed="rId5"/>
                <a:stretch>
                  <a:fillRect l="-19565" r="-10870" b="-2391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EABED81-6B02-405E-BA8F-D02790C6B89B}"/>
                  </a:ext>
                </a:extLst>
              </p:cNvPr>
              <p:cNvSpPr txBox="1"/>
              <p:nvPr/>
            </p:nvSpPr>
            <p:spPr>
              <a:xfrm>
                <a:off x="1456480" y="5321581"/>
                <a:ext cx="2811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EABED81-6B02-405E-BA8F-D02790C6B8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480" y="5321581"/>
                <a:ext cx="281166" cy="276999"/>
              </a:xfrm>
              <a:prstGeom prst="rect">
                <a:avLst/>
              </a:prstGeom>
              <a:blipFill>
                <a:blip r:embed="rId6"/>
                <a:stretch>
                  <a:fillRect l="-19565" r="-10870" b="-2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9DE5347-AA64-4A19-A071-A9EE148E5F14}"/>
              </a:ext>
            </a:extLst>
          </p:cNvPr>
          <p:cNvSpPr txBox="1"/>
          <p:nvPr/>
        </p:nvSpPr>
        <p:spPr>
          <a:xfrm>
            <a:off x="5552661" y="4543245"/>
            <a:ext cx="1350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Dendogram</a:t>
            </a:r>
            <a:r>
              <a:rPr lang="en-US" dirty="0"/>
              <a:t>: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EB082FF-9085-4DAE-A4FA-A0C970D269CD}"/>
                  </a:ext>
                </a:extLst>
              </p:cNvPr>
              <p:cNvSpPr txBox="1"/>
              <p:nvPr/>
            </p:nvSpPr>
            <p:spPr>
              <a:xfrm>
                <a:off x="5958077" y="6336609"/>
                <a:ext cx="2758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EB082FF-9085-4DAE-A4FA-A0C970D269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8077" y="6336609"/>
                <a:ext cx="275845" cy="276999"/>
              </a:xfrm>
              <a:prstGeom prst="rect">
                <a:avLst/>
              </a:prstGeom>
              <a:blipFill>
                <a:blip r:embed="rId7"/>
                <a:stretch>
                  <a:fillRect l="-21739" r="-6522" b="-2391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A794186-07C4-4D71-8AA4-32D3AF024A7B}"/>
                  </a:ext>
                </a:extLst>
              </p:cNvPr>
              <p:cNvSpPr txBox="1"/>
              <p:nvPr/>
            </p:nvSpPr>
            <p:spPr>
              <a:xfrm>
                <a:off x="6455036" y="6329985"/>
                <a:ext cx="2811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A794186-07C4-4D71-8AA4-32D3AF024A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5036" y="6329985"/>
                <a:ext cx="281166" cy="276999"/>
              </a:xfrm>
              <a:prstGeom prst="rect">
                <a:avLst/>
              </a:prstGeom>
              <a:blipFill>
                <a:blip r:embed="rId8"/>
                <a:stretch>
                  <a:fillRect l="-19565" r="-8696" b="-2391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96C122A-F9E1-46A9-B9CE-3AEB64E756F7}"/>
                  </a:ext>
                </a:extLst>
              </p:cNvPr>
              <p:cNvSpPr txBox="1"/>
              <p:nvPr/>
            </p:nvSpPr>
            <p:spPr>
              <a:xfrm>
                <a:off x="6998376" y="6329985"/>
                <a:ext cx="2811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96C122A-F9E1-46A9-B9CE-3AEB64E75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8376" y="6329985"/>
                <a:ext cx="281166" cy="276999"/>
              </a:xfrm>
              <a:prstGeom prst="rect">
                <a:avLst/>
              </a:prstGeom>
              <a:blipFill>
                <a:blip r:embed="rId9"/>
                <a:stretch>
                  <a:fillRect l="-19565" r="-10870" b="-2391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618BC8E-E057-4D83-8303-86ADEDFE87DC}"/>
                  </a:ext>
                </a:extLst>
              </p:cNvPr>
              <p:cNvSpPr txBox="1"/>
              <p:nvPr/>
            </p:nvSpPr>
            <p:spPr>
              <a:xfrm>
                <a:off x="7515207" y="6343237"/>
                <a:ext cx="2794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618BC8E-E057-4D83-8303-86ADEDFE87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5207" y="6343237"/>
                <a:ext cx="279435" cy="276999"/>
              </a:xfrm>
              <a:prstGeom prst="rect">
                <a:avLst/>
              </a:prstGeom>
              <a:blipFill>
                <a:blip r:embed="rId10"/>
                <a:stretch>
                  <a:fillRect l="-19565" r="-8696" b="-2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00BB902-6135-48D1-9E68-DB767E2AC7C7}"/>
                  </a:ext>
                </a:extLst>
              </p:cNvPr>
              <p:cNvSpPr txBox="1"/>
              <p:nvPr/>
            </p:nvSpPr>
            <p:spPr>
              <a:xfrm>
                <a:off x="8085050" y="6343237"/>
                <a:ext cx="2811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00BB902-6135-48D1-9E68-DB767E2AC7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5050" y="6343237"/>
                <a:ext cx="281166" cy="276999"/>
              </a:xfrm>
              <a:prstGeom prst="rect">
                <a:avLst/>
              </a:prstGeom>
              <a:blipFill>
                <a:blip r:embed="rId11"/>
                <a:stretch>
                  <a:fillRect l="-19565" r="-10870" b="-2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97973B4-5878-4AE2-A518-7DF262E1D7CD}"/>
              </a:ext>
            </a:extLst>
          </p:cNvPr>
          <p:cNvCxnSpPr>
            <a:stCxn id="20" idx="0"/>
          </p:cNvCxnSpPr>
          <p:nvPr/>
        </p:nvCxnSpPr>
        <p:spPr>
          <a:xfrm flipH="1" flipV="1">
            <a:off x="6095999" y="6082748"/>
            <a:ext cx="1" cy="2538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7FEB568-83C0-44F0-8AFF-DEBC2A4D1480}"/>
              </a:ext>
            </a:extLst>
          </p:cNvPr>
          <p:cNvCxnSpPr/>
          <p:nvPr/>
        </p:nvCxnSpPr>
        <p:spPr>
          <a:xfrm flipH="1" flipV="1">
            <a:off x="6547187" y="6071570"/>
            <a:ext cx="1" cy="2538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29E71AD-D33D-4E09-9EEC-F1EEDC142699}"/>
              </a:ext>
            </a:extLst>
          </p:cNvPr>
          <p:cNvCxnSpPr/>
          <p:nvPr/>
        </p:nvCxnSpPr>
        <p:spPr>
          <a:xfrm>
            <a:off x="6095999" y="6071570"/>
            <a:ext cx="4511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3A339635-8CD3-40AD-BF40-F43CA2AAF656}"/>
              </a:ext>
            </a:extLst>
          </p:cNvPr>
          <p:cNvSpPr/>
          <p:nvPr/>
        </p:nvSpPr>
        <p:spPr>
          <a:xfrm rot="18679956">
            <a:off x="2430995" y="3727071"/>
            <a:ext cx="856410" cy="5989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56ED539-0ED6-4C91-9CB9-88F672D7D88E}"/>
              </a:ext>
            </a:extLst>
          </p:cNvPr>
          <p:cNvSpPr/>
          <p:nvPr/>
        </p:nvSpPr>
        <p:spPr>
          <a:xfrm>
            <a:off x="2789171" y="3942527"/>
            <a:ext cx="132521" cy="132521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AE1BF13-452B-4C81-A9CB-1D46EA0B4E1A}"/>
              </a:ext>
            </a:extLst>
          </p:cNvPr>
          <p:cNvSpPr/>
          <p:nvPr/>
        </p:nvSpPr>
        <p:spPr>
          <a:xfrm>
            <a:off x="1801884" y="3375117"/>
            <a:ext cx="132521" cy="132521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3C31D94-3F4D-4F19-A776-D24996AA6188}"/>
              </a:ext>
            </a:extLst>
          </p:cNvPr>
          <p:cNvSpPr/>
          <p:nvPr/>
        </p:nvSpPr>
        <p:spPr>
          <a:xfrm rot="20223152">
            <a:off x="1337413" y="3140244"/>
            <a:ext cx="1116403" cy="5989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5B6C998-6CBD-4F3A-98DE-181500716B81}"/>
              </a:ext>
            </a:extLst>
          </p:cNvPr>
          <p:cNvCxnSpPr/>
          <p:nvPr/>
        </p:nvCxnSpPr>
        <p:spPr>
          <a:xfrm flipH="1" flipV="1">
            <a:off x="7144136" y="6093926"/>
            <a:ext cx="1" cy="2538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CE60CB3-0457-4B7B-B79C-E8E454DE7D6C}"/>
              </a:ext>
            </a:extLst>
          </p:cNvPr>
          <p:cNvCxnSpPr/>
          <p:nvPr/>
        </p:nvCxnSpPr>
        <p:spPr>
          <a:xfrm flipH="1" flipV="1">
            <a:off x="7595324" y="6082748"/>
            <a:ext cx="1" cy="2538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39B0CC8-6BB9-46AB-A00D-235D5A28590F}"/>
              </a:ext>
            </a:extLst>
          </p:cNvPr>
          <p:cNvCxnSpPr/>
          <p:nvPr/>
        </p:nvCxnSpPr>
        <p:spPr>
          <a:xfrm>
            <a:off x="7144136" y="6082748"/>
            <a:ext cx="4511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41057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F68DF-D795-4110-9E2E-D4DC3C818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2.1 – </a:t>
            </a:r>
            <a:r>
              <a:rPr lang="en-US" dirty="0" err="1"/>
              <a:t>Agglomeratív</a:t>
            </a:r>
            <a:r>
              <a:rPr lang="en-US" dirty="0"/>
              <a:t> </a:t>
            </a:r>
            <a:r>
              <a:rPr lang="en-US" dirty="0" err="1"/>
              <a:t>klaszterezés</a:t>
            </a:r>
            <a:r>
              <a:rPr lang="en-US" dirty="0"/>
              <a:t>, </a:t>
            </a:r>
            <a:r>
              <a:rPr lang="en-US" dirty="0" err="1"/>
              <a:t>dendogram</a:t>
            </a:r>
            <a:endParaRPr lang="hu-HU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EC5D0B2-F9F8-4053-B5F4-D083616C43F9}"/>
              </a:ext>
            </a:extLst>
          </p:cNvPr>
          <p:cNvCxnSpPr>
            <a:cxnSpLocks/>
          </p:cNvCxnSpPr>
          <p:nvPr/>
        </p:nvCxnSpPr>
        <p:spPr>
          <a:xfrm flipV="1">
            <a:off x="838200" y="2729948"/>
            <a:ext cx="0" cy="3352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D55EAED-C8F9-46F6-A401-518736E5B282}"/>
              </a:ext>
            </a:extLst>
          </p:cNvPr>
          <p:cNvCxnSpPr>
            <a:cxnSpLocks/>
          </p:cNvCxnSpPr>
          <p:nvPr/>
        </p:nvCxnSpPr>
        <p:spPr>
          <a:xfrm>
            <a:off x="824948" y="6082748"/>
            <a:ext cx="36012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28A46DAA-D147-4A35-8178-2BBCD7A25838}"/>
              </a:ext>
            </a:extLst>
          </p:cNvPr>
          <p:cNvSpPr/>
          <p:nvPr/>
        </p:nvSpPr>
        <p:spPr>
          <a:xfrm>
            <a:off x="1461882" y="3532740"/>
            <a:ext cx="132521" cy="132521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5052EE8-223D-4AD9-81BD-1074BA966E86}"/>
              </a:ext>
            </a:extLst>
          </p:cNvPr>
          <p:cNvSpPr/>
          <p:nvPr/>
        </p:nvSpPr>
        <p:spPr>
          <a:xfrm>
            <a:off x="2939500" y="3820457"/>
            <a:ext cx="132521" cy="132521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394457B-E68B-4927-A064-81D597136F5F}"/>
              </a:ext>
            </a:extLst>
          </p:cNvPr>
          <p:cNvSpPr/>
          <p:nvPr/>
        </p:nvSpPr>
        <p:spPr>
          <a:xfrm>
            <a:off x="1601446" y="5142879"/>
            <a:ext cx="132521" cy="132521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D4DF5C5-4BC8-471F-95D9-D18B8F08180B}"/>
              </a:ext>
            </a:extLst>
          </p:cNvPr>
          <p:cNvSpPr/>
          <p:nvPr/>
        </p:nvSpPr>
        <p:spPr>
          <a:xfrm>
            <a:off x="2636771" y="4108175"/>
            <a:ext cx="132521" cy="132521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E88054C-7475-4A05-BD31-C0F3233AE97A}"/>
              </a:ext>
            </a:extLst>
          </p:cNvPr>
          <p:cNvSpPr/>
          <p:nvPr/>
        </p:nvSpPr>
        <p:spPr>
          <a:xfrm>
            <a:off x="2131117" y="3220072"/>
            <a:ext cx="132521" cy="132521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3075A5-4D66-4A62-9239-D1E36F8DAA1A}"/>
              </a:ext>
            </a:extLst>
          </p:cNvPr>
          <p:cNvSpPr txBox="1"/>
          <p:nvPr/>
        </p:nvSpPr>
        <p:spPr>
          <a:xfrm>
            <a:off x="5552661" y="2201574"/>
            <a:ext cx="3178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Következő</a:t>
            </a:r>
            <a:r>
              <a:rPr lang="en-US" dirty="0"/>
              <a:t> </a:t>
            </a:r>
            <a:r>
              <a:rPr lang="en-US" dirty="0" err="1"/>
              <a:t>két</a:t>
            </a:r>
            <a:r>
              <a:rPr lang="en-US" dirty="0"/>
              <a:t> </a:t>
            </a:r>
            <a:r>
              <a:rPr lang="en-US" dirty="0" err="1"/>
              <a:t>legközelebbi</a:t>
            </a:r>
            <a:r>
              <a:rPr lang="en-US" dirty="0"/>
              <a:t> </a:t>
            </a:r>
            <a:r>
              <a:rPr lang="en-US" dirty="0" err="1"/>
              <a:t>pont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2F37211-55F0-40CC-9F55-C44F77BFCD3D}"/>
                  </a:ext>
                </a:extLst>
              </p:cNvPr>
              <p:cNvSpPr txBox="1"/>
              <p:nvPr/>
            </p:nvSpPr>
            <p:spPr>
              <a:xfrm>
                <a:off x="2565108" y="4266246"/>
                <a:ext cx="2758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2F37211-55F0-40CC-9F55-C44F77BFCD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5108" y="4266246"/>
                <a:ext cx="275845" cy="276999"/>
              </a:xfrm>
              <a:prstGeom prst="rect">
                <a:avLst/>
              </a:prstGeom>
              <a:blipFill>
                <a:blip r:embed="rId2"/>
                <a:stretch>
                  <a:fillRect l="-22222" r="-6667" b="-2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33E78EB-D072-43CF-AA7C-41E93AA98E57}"/>
                  </a:ext>
                </a:extLst>
              </p:cNvPr>
              <p:cNvSpPr txBox="1"/>
              <p:nvPr/>
            </p:nvSpPr>
            <p:spPr>
              <a:xfrm>
                <a:off x="3168081" y="3861247"/>
                <a:ext cx="2811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33E78EB-D072-43CF-AA7C-41E93AA98E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081" y="3861247"/>
                <a:ext cx="281166" cy="276999"/>
              </a:xfrm>
              <a:prstGeom prst="rect">
                <a:avLst/>
              </a:prstGeom>
              <a:blipFill>
                <a:blip r:embed="rId3"/>
                <a:stretch>
                  <a:fillRect l="-19565" r="-8696" b="-2391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6A89BE2-659B-455F-9ED5-4F26DF321C11}"/>
                  </a:ext>
                </a:extLst>
              </p:cNvPr>
              <p:cNvSpPr txBox="1"/>
              <p:nvPr/>
            </p:nvSpPr>
            <p:spPr>
              <a:xfrm>
                <a:off x="2059454" y="2839967"/>
                <a:ext cx="2811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6A89BE2-659B-455F-9ED5-4F26DF321C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454" y="2839967"/>
                <a:ext cx="281166" cy="276999"/>
              </a:xfrm>
              <a:prstGeom prst="rect">
                <a:avLst/>
              </a:prstGeom>
              <a:blipFill>
                <a:blip r:embed="rId4"/>
                <a:stretch>
                  <a:fillRect l="-19565" r="-8696" b="-2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F7F3EE2-4F0E-4AB3-B0C5-DE260291444A}"/>
                  </a:ext>
                </a:extLst>
              </p:cNvPr>
              <p:cNvSpPr txBox="1"/>
              <p:nvPr/>
            </p:nvSpPr>
            <p:spPr>
              <a:xfrm>
                <a:off x="1208813" y="3609720"/>
                <a:ext cx="2794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F7F3EE2-4F0E-4AB3-B0C5-DE2602914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813" y="3609720"/>
                <a:ext cx="279435" cy="276999"/>
              </a:xfrm>
              <a:prstGeom prst="rect">
                <a:avLst/>
              </a:prstGeom>
              <a:blipFill>
                <a:blip r:embed="rId5"/>
                <a:stretch>
                  <a:fillRect l="-19565" r="-10870" b="-2391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EABED81-6B02-405E-BA8F-D02790C6B89B}"/>
                  </a:ext>
                </a:extLst>
              </p:cNvPr>
              <p:cNvSpPr txBox="1"/>
              <p:nvPr/>
            </p:nvSpPr>
            <p:spPr>
              <a:xfrm>
                <a:off x="1456480" y="5321581"/>
                <a:ext cx="2811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EABED81-6B02-405E-BA8F-D02790C6B8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480" y="5321581"/>
                <a:ext cx="281166" cy="276999"/>
              </a:xfrm>
              <a:prstGeom prst="rect">
                <a:avLst/>
              </a:prstGeom>
              <a:blipFill>
                <a:blip r:embed="rId6"/>
                <a:stretch>
                  <a:fillRect l="-19565" r="-10870" b="-2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9DE5347-AA64-4A19-A071-A9EE148E5F14}"/>
              </a:ext>
            </a:extLst>
          </p:cNvPr>
          <p:cNvSpPr txBox="1"/>
          <p:nvPr/>
        </p:nvSpPr>
        <p:spPr>
          <a:xfrm>
            <a:off x="5552661" y="4543245"/>
            <a:ext cx="1350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Dendogram</a:t>
            </a:r>
            <a:r>
              <a:rPr lang="en-US" dirty="0"/>
              <a:t>: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EB082FF-9085-4DAE-A4FA-A0C970D269CD}"/>
                  </a:ext>
                </a:extLst>
              </p:cNvPr>
              <p:cNvSpPr txBox="1"/>
              <p:nvPr/>
            </p:nvSpPr>
            <p:spPr>
              <a:xfrm>
                <a:off x="5958077" y="6336609"/>
                <a:ext cx="2758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EB082FF-9085-4DAE-A4FA-A0C970D269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8077" y="6336609"/>
                <a:ext cx="275845" cy="276999"/>
              </a:xfrm>
              <a:prstGeom prst="rect">
                <a:avLst/>
              </a:prstGeom>
              <a:blipFill>
                <a:blip r:embed="rId7"/>
                <a:stretch>
                  <a:fillRect l="-21739" r="-6522" b="-2391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A794186-07C4-4D71-8AA4-32D3AF024A7B}"/>
                  </a:ext>
                </a:extLst>
              </p:cNvPr>
              <p:cNvSpPr txBox="1"/>
              <p:nvPr/>
            </p:nvSpPr>
            <p:spPr>
              <a:xfrm>
                <a:off x="6455036" y="6329985"/>
                <a:ext cx="2811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A794186-07C4-4D71-8AA4-32D3AF024A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5036" y="6329985"/>
                <a:ext cx="281166" cy="276999"/>
              </a:xfrm>
              <a:prstGeom prst="rect">
                <a:avLst/>
              </a:prstGeom>
              <a:blipFill>
                <a:blip r:embed="rId8"/>
                <a:stretch>
                  <a:fillRect l="-19565" r="-8696" b="-2391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96C122A-F9E1-46A9-B9CE-3AEB64E756F7}"/>
                  </a:ext>
                </a:extLst>
              </p:cNvPr>
              <p:cNvSpPr txBox="1"/>
              <p:nvPr/>
            </p:nvSpPr>
            <p:spPr>
              <a:xfrm>
                <a:off x="6998376" y="6329985"/>
                <a:ext cx="2811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96C122A-F9E1-46A9-B9CE-3AEB64E75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8376" y="6329985"/>
                <a:ext cx="281166" cy="276999"/>
              </a:xfrm>
              <a:prstGeom prst="rect">
                <a:avLst/>
              </a:prstGeom>
              <a:blipFill>
                <a:blip r:embed="rId9"/>
                <a:stretch>
                  <a:fillRect l="-19565" r="-10870" b="-2391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618BC8E-E057-4D83-8303-86ADEDFE87DC}"/>
                  </a:ext>
                </a:extLst>
              </p:cNvPr>
              <p:cNvSpPr txBox="1"/>
              <p:nvPr/>
            </p:nvSpPr>
            <p:spPr>
              <a:xfrm>
                <a:off x="7515207" y="6343237"/>
                <a:ext cx="2794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618BC8E-E057-4D83-8303-86ADEDFE87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5207" y="6343237"/>
                <a:ext cx="279435" cy="276999"/>
              </a:xfrm>
              <a:prstGeom prst="rect">
                <a:avLst/>
              </a:prstGeom>
              <a:blipFill>
                <a:blip r:embed="rId10"/>
                <a:stretch>
                  <a:fillRect l="-19565" r="-8696" b="-2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00BB902-6135-48D1-9E68-DB767E2AC7C7}"/>
                  </a:ext>
                </a:extLst>
              </p:cNvPr>
              <p:cNvSpPr txBox="1"/>
              <p:nvPr/>
            </p:nvSpPr>
            <p:spPr>
              <a:xfrm>
                <a:off x="8085050" y="6343237"/>
                <a:ext cx="2811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00BB902-6135-48D1-9E68-DB767E2AC7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5050" y="6343237"/>
                <a:ext cx="281166" cy="276999"/>
              </a:xfrm>
              <a:prstGeom prst="rect">
                <a:avLst/>
              </a:prstGeom>
              <a:blipFill>
                <a:blip r:embed="rId11"/>
                <a:stretch>
                  <a:fillRect l="-19565" r="-10870" b="-2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97973B4-5878-4AE2-A518-7DF262E1D7CD}"/>
              </a:ext>
            </a:extLst>
          </p:cNvPr>
          <p:cNvCxnSpPr>
            <a:stCxn id="20" idx="0"/>
          </p:cNvCxnSpPr>
          <p:nvPr/>
        </p:nvCxnSpPr>
        <p:spPr>
          <a:xfrm flipH="1" flipV="1">
            <a:off x="6095999" y="6082748"/>
            <a:ext cx="1" cy="2538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7FEB568-83C0-44F0-8AFF-DEBC2A4D1480}"/>
              </a:ext>
            </a:extLst>
          </p:cNvPr>
          <p:cNvCxnSpPr/>
          <p:nvPr/>
        </p:nvCxnSpPr>
        <p:spPr>
          <a:xfrm flipH="1" flipV="1">
            <a:off x="6547187" y="6071570"/>
            <a:ext cx="1" cy="2538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29E71AD-D33D-4E09-9EEC-F1EEDC142699}"/>
              </a:ext>
            </a:extLst>
          </p:cNvPr>
          <p:cNvCxnSpPr/>
          <p:nvPr/>
        </p:nvCxnSpPr>
        <p:spPr>
          <a:xfrm>
            <a:off x="6095999" y="6071570"/>
            <a:ext cx="4511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3A339635-8CD3-40AD-BF40-F43CA2AAF656}"/>
              </a:ext>
            </a:extLst>
          </p:cNvPr>
          <p:cNvSpPr/>
          <p:nvPr/>
        </p:nvSpPr>
        <p:spPr>
          <a:xfrm rot="18679956">
            <a:off x="2430995" y="3727071"/>
            <a:ext cx="856410" cy="5989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56ED539-0ED6-4C91-9CB9-88F672D7D88E}"/>
              </a:ext>
            </a:extLst>
          </p:cNvPr>
          <p:cNvSpPr/>
          <p:nvPr/>
        </p:nvSpPr>
        <p:spPr>
          <a:xfrm>
            <a:off x="2789171" y="3942527"/>
            <a:ext cx="132521" cy="13252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AE1BF13-452B-4C81-A9CB-1D46EA0B4E1A}"/>
              </a:ext>
            </a:extLst>
          </p:cNvPr>
          <p:cNvSpPr/>
          <p:nvPr/>
        </p:nvSpPr>
        <p:spPr>
          <a:xfrm>
            <a:off x="1801884" y="3375117"/>
            <a:ext cx="132521" cy="13252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3C31D94-3F4D-4F19-A776-D24996AA6188}"/>
              </a:ext>
            </a:extLst>
          </p:cNvPr>
          <p:cNvSpPr/>
          <p:nvPr/>
        </p:nvSpPr>
        <p:spPr>
          <a:xfrm rot="20223152">
            <a:off x="1337413" y="3140244"/>
            <a:ext cx="1116403" cy="5989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5B6C998-6CBD-4F3A-98DE-181500716B81}"/>
              </a:ext>
            </a:extLst>
          </p:cNvPr>
          <p:cNvCxnSpPr/>
          <p:nvPr/>
        </p:nvCxnSpPr>
        <p:spPr>
          <a:xfrm flipH="1" flipV="1">
            <a:off x="7144136" y="6093926"/>
            <a:ext cx="1" cy="2538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CE60CB3-0457-4B7B-B79C-E8E454DE7D6C}"/>
              </a:ext>
            </a:extLst>
          </p:cNvPr>
          <p:cNvCxnSpPr/>
          <p:nvPr/>
        </p:nvCxnSpPr>
        <p:spPr>
          <a:xfrm flipH="1" flipV="1">
            <a:off x="7595324" y="6082748"/>
            <a:ext cx="1" cy="2538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39B0CC8-6BB9-46AB-A00D-235D5A28590F}"/>
              </a:ext>
            </a:extLst>
          </p:cNvPr>
          <p:cNvCxnSpPr/>
          <p:nvPr/>
        </p:nvCxnSpPr>
        <p:spPr>
          <a:xfrm>
            <a:off x="7144136" y="6082748"/>
            <a:ext cx="4511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90180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F68DF-D795-4110-9E2E-D4DC3C818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2.1 – </a:t>
            </a:r>
            <a:r>
              <a:rPr lang="en-US" dirty="0" err="1"/>
              <a:t>Agglomeratív</a:t>
            </a:r>
            <a:r>
              <a:rPr lang="en-US" dirty="0"/>
              <a:t> </a:t>
            </a:r>
            <a:r>
              <a:rPr lang="en-US" dirty="0" err="1"/>
              <a:t>klaszterezés</a:t>
            </a:r>
            <a:r>
              <a:rPr lang="en-US" dirty="0"/>
              <a:t>, </a:t>
            </a:r>
            <a:r>
              <a:rPr lang="en-US" dirty="0" err="1"/>
              <a:t>dendogram</a:t>
            </a:r>
            <a:endParaRPr lang="hu-HU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EC5D0B2-F9F8-4053-B5F4-D083616C43F9}"/>
              </a:ext>
            </a:extLst>
          </p:cNvPr>
          <p:cNvCxnSpPr>
            <a:cxnSpLocks/>
          </p:cNvCxnSpPr>
          <p:nvPr/>
        </p:nvCxnSpPr>
        <p:spPr>
          <a:xfrm flipV="1">
            <a:off x="838200" y="2729948"/>
            <a:ext cx="0" cy="3352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D55EAED-C8F9-46F6-A401-518736E5B282}"/>
              </a:ext>
            </a:extLst>
          </p:cNvPr>
          <p:cNvCxnSpPr>
            <a:cxnSpLocks/>
          </p:cNvCxnSpPr>
          <p:nvPr/>
        </p:nvCxnSpPr>
        <p:spPr>
          <a:xfrm>
            <a:off x="824948" y="6082748"/>
            <a:ext cx="36012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28A46DAA-D147-4A35-8178-2BBCD7A25838}"/>
              </a:ext>
            </a:extLst>
          </p:cNvPr>
          <p:cNvSpPr/>
          <p:nvPr/>
        </p:nvSpPr>
        <p:spPr>
          <a:xfrm>
            <a:off x="1461882" y="3532740"/>
            <a:ext cx="132521" cy="132521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5052EE8-223D-4AD9-81BD-1074BA966E86}"/>
              </a:ext>
            </a:extLst>
          </p:cNvPr>
          <p:cNvSpPr/>
          <p:nvPr/>
        </p:nvSpPr>
        <p:spPr>
          <a:xfrm>
            <a:off x="2939500" y="3820457"/>
            <a:ext cx="132521" cy="132521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394457B-E68B-4927-A064-81D597136F5F}"/>
              </a:ext>
            </a:extLst>
          </p:cNvPr>
          <p:cNvSpPr/>
          <p:nvPr/>
        </p:nvSpPr>
        <p:spPr>
          <a:xfrm>
            <a:off x="1601446" y="5142879"/>
            <a:ext cx="132521" cy="132521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D4DF5C5-4BC8-471F-95D9-D18B8F08180B}"/>
              </a:ext>
            </a:extLst>
          </p:cNvPr>
          <p:cNvSpPr/>
          <p:nvPr/>
        </p:nvSpPr>
        <p:spPr>
          <a:xfrm>
            <a:off x="2636771" y="4108175"/>
            <a:ext cx="132521" cy="132521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E88054C-7475-4A05-BD31-C0F3233AE97A}"/>
              </a:ext>
            </a:extLst>
          </p:cNvPr>
          <p:cNvSpPr/>
          <p:nvPr/>
        </p:nvSpPr>
        <p:spPr>
          <a:xfrm>
            <a:off x="2131117" y="3220072"/>
            <a:ext cx="132521" cy="132521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3075A5-4D66-4A62-9239-D1E36F8DAA1A}"/>
              </a:ext>
            </a:extLst>
          </p:cNvPr>
          <p:cNvSpPr txBox="1"/>
          <p:nvPr/>
        </p:nvSpPr>
        <p:spPr>
          <a:xfrm>
            <a:off x="5552661" y="2201574"/>
            <a:ext cx="5376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Összevonás</a:t>
            </a:r>
            <a:r>
              <a:rPr lang="en-US" dirty="0"/>
              <a:t> </a:t>
            </a:r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dirty="0" err="1"/>
              <a:t>klaszterbe</a:t>
            </a:r>
            <a:r>
              <a:rPr lang="en-US" dirty="0"/>
              <a:t>, </a:t>
            </a:r>
            <a:r>
              <a:rPr lang="en-US" dirty="0" err="1"/>
              <a:t>klaszter</a:t>
            </a:r>
            <a:r>
              <a:rPr lang="en-US" dirty="0"/>
              <a:t> </a:t>
            </a:r>
            <a:r>
              <a:rPr lang="en-US" dirty="0" err="1"/>
              <a:t>középpont</a:t>
            </a:r>
            <a:r>
              <a:rPr lang="en-US" dirty="0"/>
              <a:t> </a:t>
            </a:r>
            <a:r>
              <a:rPr lang="en-US" dirty="0" err="1"/>
              <a:t>fölvétele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2F37211-55F0-40CC-9F55-C44F77BFCD3D}"/>
                  </a:ext>
                </a:extLst>
              </p:cNvPr>
              <p:cNvSpPr txBox="1"/>
              <p:nvPr/>
            </p:nvSpPr>
            <p:spPr>
              <a:xfrm>
                <a:off x="2565108" y="4266246"/>
                <a:ext cx="2758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2F37211-55F0-40CC-9F55-C44F77BFCD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5108" y="4266246"/>
                <a:ext cx="275845" cy="276999"/>
              </a:xfrm>
              <a:prstGeom prst="rect">
                <a:avLst/>
              </a:prstGeom>
              <a:blipFill>
                <a:blip r:embed="rId2"/>
                <a:stretch>
                  <a:fillRect l="-22222" r="-6667" b="-2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33E78EB-D072-43CF-AA7C-41E93AA98E57}"/>
                  </a:ext>
                </a:extLst>
              </p:cNvPr>
              <p:cNvSpPr txBox="1"/>
              <p:nvPr/>
            </p:nvSpPr>
            <p:spPr>
              <a:xfrm>
                <a:off x="3168081" y="3861247"/>
                <a:ext cx="2811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33E78EB-D072-43CF-AA7C-41E93AA98E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081" y="3861247"/>
                <a:ext cx="281166" cy="276999"/>
              </a:xfrm>
              <a:prstGeom prst="rect">
                <a:avLst/>
              </a:prstGeom>
              <a:blipFill>
                <a:blip r:embed="rId3"/>
                <a:stretch>
                  <a:fillRect l="-19565" r="-8696" b="-2391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6A89BE2-659B-455F-9ED5-4F26DF321C11}"/>
                  </a:ext>
                </a:extLst>
              </p:cNvPr>
              <p:cNvSpPr txBox="1"/>
              <p:nvPr/>
            </p:nvSpPr>
            <p:spPr>
              <a:xfrm>
                <a:off x="2059454" y="2839967"/>
                <a:ext cx="2811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6A89BE2-659B-455F-9ED5-4F26DF321C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454" y="2839967"/>
                <a:ext cx="281166" cy="276999"/>
              </a:xfrm>
              <a:prstGeom prst="rect">
                <a:avLst/>
              </a:prstGeom>
              <a:blipFill>
                <a:blip r:embed="rId4"/>
                <a:stretch>
                  <a:fillRect l="-19565" r="-8696" b="-2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F7F3EE2-4F0E-4AB3-B0C5-DE260291444A}"/>
                  </a:ext>
                </a:extLst>
              </p:cNvPr>
              <p:cNvSpPr txBox="1"/>
              <p:nvPr/>
            </p:nvSpPr>
            <p:spPr>
              <a:xfrm>
                <a:off x="1208813" y="3609720"/>
                <a:ext cx="2794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F7F3EE2-4F0E-4AB3-B0C5-DE2602914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813" y="3609720"/>
                <a:ext cx="279435" cy="276999"/>
              </a:xfrm>
              <a:prstGeom prst="rect">
                <a:avLst/>
              </a:prstGeom>
              <a:blipFill>
                <a:blip r:embed="rId5"/>
                <a:stretch>
                  <a:fillRect l="-19565" r="-10870" b="-2391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EABED81-6B02-405E-BA8F-D02790C6B89B}"/>
                  </a:ext>
                </a:extLst>
              </p:cNvPr>
              <p:cNvSpPr txBox="1"/>
              <p:nvPr/>
            </p:nvSpPr>
            <p:spPr>
              <a:xfrm>
                <a:off x="1456480" y="5321581"/>
                <a:ext cx="2811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EABED81-6B02-405E-BA8F-D02790C6B8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480" y="5321581"/>
                <a:ext cx="281166" cy="276999"/>
              </a:xfrm>
              <a:prstGeom prst="rect">
                <a:avLst/>
              </a:prstGeom>
              <a:blipFill>
                <a:blip r:embed="rId6"/>
                <a:stretch>
                  <a:fillRect l="-19565" r="-10870" b="-2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9DE5347-AA64-4A19-A071-A9EE148E5F14}"/>
              </a:ext>
            </a:extLst>
          </p:cNvPr>
          <p:cNvSpPr txBox="1"/>
          <p:nvPr/>
        </p:nvSpPr>
        <p:spPr>
          <a:xfrm>
            <a:off x="5552661" y="4543245"/>
            <a:ext cx="1350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Dendogram</a:t>
            </a:r>
            <a:r>
              <a:rPr lang="en-US" dirty="0"/>
              <a:t>: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EB082FF-9085-4DAE-A4FA-A0C970D269CD}"/>
                  </a:ext>
                </a:extLst>
              </p:cNvPr>
              <p:cNvSpPr txBox="1"/>
              <p:nvPr/>
            </p:nvSpPr>
            <p:spPr>
              <a:xfrm>
                <a:off x="5958077" y="6336609"/>
                <a:ext cx="2758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EB082FF-9085-4DAE-A4FA-A0C970D269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8077" y="6336609"/>
                <a:ext cx="275845" cy="276999"/>
              </a:xfrm>
              <a:prstGeom prst="rect">
                <a:avLst/>
              </a:prstGeom>
              <a:blipFill>
                <a:blip r:embed="rId7"/>
                <a:stretch>
                  <a:fillRect l="-21739" r="-6522" b="-2391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A794186-07C4-4D71-8AA4-32D3AF024A7B}"/>
                  </a:ext>
                </a:extLst>
              </p:cNvPr>
              <p:cNvSpPr txBox="1"/>
              <p:nvPr/>
            </p:nvSpPr>
            <p:spPr>
              <a:xfrm>
                <a:off x="6455036" y="6329985"/>
                <a:ext cx="2811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A794186-07C4-4D71-8AA4-32D3AF024A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5036" y="6329985"/>
                <a:ext cx="281166" cy="276999"/>
              </a:xfrm>
              <a:prstGeom prst="rect">
                <a:avLst/>
              </a:prstGeom>
              <a:blipFill>
                <a:blip r:embed="rId8"/>
                <a:stretch>
                  <a:fillRect l="-19565" r="-8696" b="-2391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96C122A-F9E1-46A9-B9CE-3AEB64E756F7}"/>
                  </a:ext>
                </a:extLst>
              </p:cNvPr>
              <p:cNvSpPr txBox="1"/>
              <p:nvPr/>
            </p:nvSpPr>
            <p:spPr>
              <a:xfrm>
                <a:off x="6998376" y="6329985"/>
                <a:ext cx="2811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96C122A-F9E1-46A9-B9CE-3AEB64E75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8376" y="6329985"/>
                <a:ext cx="281166" cy="276999"/>
              </a:xfrm>
              <a:prstGeom prst="rect">
                <a:avLst/>
              </a:prstGeom>
              <a:blipFill>
                <a:blip r:embed="rId9"/>
                <a:stretch>
                  <a:fillRect l="-19565" r="-10870" b="-2391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618BC8E-E057-4D83-8303-86ADEDFE87DC}"/>
                  </a:ext>
                </a:extLst>
              </p:cNvPr>
              <p:cNvSpPr txBox="1"/>
              <p:nvPr/>
            </p:nvSpPr>
            <p:spPr>
              <a:xfrm>
                <a:off x="7515207" y="6343237"/>
                <a:ext cx="2794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618BC8E-E057-4D83-8303-86ADEDFE87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5207" y="6343237"/>
                <a:ext cx="279435" cy="276999"/>
              </a:xfrm>
              <a:prstGeom prst="rect">
                <a:avLst/>
              </a:prstGeom>
              <a:blipFill>
                <a:blip r:embed="rId10"/>
                <a:stretch>
                  <a:fillRect l="-19565" r="-8696" b="-2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00BB902-6135-48D1-9E68-DB767E2AC7C7}"/>
                  </a:ext>
                </a:extLst>
              </p:cNvPr>
              <p:cNvSpPr txBox="1"/>
              <p:nvPr/>
            </p:nvSpPr>
            <p:spPr>
              <a:xfrm>
                <a:off x="8085050" y="6343237"/>
                <a:ext cx="2811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00BB902-6135-48D1-9E68-DB767E2AC7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5050" y="6343237"/>
                <a:ext cx="281166" cy="276999"/>
              </a:xfrm>
              <a:prstGeom prst="rect">
                <a:avLst/>
              </a:prstGeom>
              <a:blipFill>
                <a:blip r:embed="rId11"/>
                <a:stretch>
                  <a:fillRect l="-19565" r="-10870" b="-2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97973B4-5878-4AE2-A518-7DF262E1D7CD}"/>
              </a:ext>
            </a:extLst>
          </p:cNvPr>
          <p:cNvCxnSpPr>
            <a:stCxn id="20" idx="0"/>
          </p:cNvCxnSpPr>
          <p:nvPr/>
        </p:nvCxnSpPr>
        <p:spPr>
          <a:xfrm flipH="1" flipV="1">
            <a:off x="6095999" y="6082748"/>
            <a:ext cx="1" cy="2538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7FEB568-83C0-44F0-8AFF-DEBC2A4D1480}"/>
              </a:ext>
            </a:extLst>
          </p:cNvPr>
          <p:cNvCxnSpPr/>
          <p:nvPr/>
        </p:nvCxnSpPr>
        <p:spPr>
          <a:xfrm flipH="1" flipV="1">
            <a:off x="6547187" y="6071570"/>
            <a:ext cx="1" cy="2538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29E71AD-D33D-4E09-9EEC-F1EEDC142699}"/>
              </a:ext>
            </a:extLst>
          </p:cNvPr>
          <p:cNvCxnSpPr/>
          <p:nvPr/>
        </p:nvCxnSpPr>
        <p:spPr>
          <a:xfrm>
            <a:off x="6095999" y="6071570"/>
            <a:ext cx="4511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1AE1BF13-452B-4C81-A9CB-1D46EA0B4E1A}"/>
              </a:ext>
            </a:extLst>
          </p:cNvPr>
          <p:cNvSpPr/>
          <p:nvPr/>
        </p:nvSpPr>
        <p:spPr>
          <a:xfrm>
            <a:off x="2197377" y="3665262"/>
            <a:ext cx="132521" cy="132521"/>
          </a:xfrm>
          <a:prstGeom prst="ellipse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5B6C998-6CBD-4F3A-98DE-181500716B81}"/>
              </a:ext>
            </a:extLst>
          </p:cNvPr>
          <p:cNvCxnSpPr/>
          <p:nvPr/>
        </p:nvCxnSpPr>
        <p:spPr>
          <a:xfrm flipH="1" flipV="1">
            <a:off x="7144136" y="6093926"/>
            <a:ext cx="1" cy="2538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CE60CB3-0457-4B7B-B79C-E8E454DE7D6C}"/>
              </a:ext>
            </a:extLst>
          </p:cNvPr>
          <p:cNvCxnSpPr/>
          <p:nvPr/>
        </p:nvCxnSpPr>
        <p:spPr>
          <a:xfrm flipH="1" flipV="1">
            <a:off x="7595324" y="6082748"/>
            <a:ext cx="1" cy="2538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39B0CC8-6BB9-46AB-A00D-235D5A28590F}"/>
              </a:ext>
            </a:extLst>
          </p:cNvPr>
          <p:cNvCxnSpPr/>
          <p:nvPr/>
        </p:nvCxnSpPr>
        <p:spPr>
          <a:xfrm>
            <a:off x="7144136" y="6082748"/>
            <a:ext cx="4511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70B1CCBF-6538-4569-93DF-0C6E5DCB521C}"/>
              </a:ext>
            </a:extLst>
          </p:cNvPr>
          <p:cNvSpPr/>
          <p:nvPr/>
        </p:nvSpPr>
        <p:spPr>
          <a:xfrm rot="1670642">
            <a:off x="1320358" y="3118746"/>
            <a:ext cx="1979589" cy="12064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87D284A-1DCE-4FD4-85E1-A3F62F8D6D58}"/>
              </a:ext>
            </a:extLst>
          </p:cNvPr>
          <p:cNvCxnSpPr/>
          <p:nvPr/>
        </p:nvCxnSpPr>
        <p:spPr>
          <a:xfrm flipV="1">
            <a:off x="6321593" y="5598580"/>
            <a:ext cx="0" cy="4729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32C3D69-64D3-4C4E-8D25-6A85F88FB0C7}"/>
              </a:ext>
            </a:extLst>
          </p:cNvPr>
          <p:cNvCxnSpPr/>
          <p:nvPr/>
        </p:nvCxnSpPr>
        <p:spPr>
          <a:xfrm flipV="1">
            <a:off x="7369730" y="5609758"/>
            <a:ext cx="0" cy="4729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E9F05F7-2847-4B06-81F7-24FF6A35BF1E}"/>
              </a:ext>
            </a:extLst>
          </p:cNvPr>
          <p:cNvCxnSpPr/>
          <p:nvPr/>
        </p:nvCxnSpPr>
        <p:spPr>
          <a:xfrm>
            <a:off x="6321593" y="5598580"/>
            <a:ext cx="10481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11851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F68DF-D795-4110-9E2E-D4DC3C818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2.1 – </a:t>
            </a:r>
            <a:r>
              <a:rPr lang="en-US" dirty="0" err="1"/>
              <a:t>Agglomeratív</a:t>
            </a:r>
            <a:r>
              <a:rPr lang="en-US" dirty="0"/>
              <a:t> </a:t>
            </a:r>
            <a:r>
              <a:rPr lang="en-US" dirty="0" err="1"/>
              <a:t>klaszterezés</a:t>
            </a:r>
            <a:r>
              <a:rPr lang="en-US" dirty="0"/>
              <a:t>, </a:t>
            </a:r>
            <a:r>
              <a:rPr lang="en-US" dirty="0" err="1"/>
              <a:t>dendogram</a:t>
            </a:r>
            <a:endParaRPr lang="hu-HU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EC5D0B2-F9F8-4053-B5F4-D083616C43F9}"/>
              </a:ext>
            </a:extLst>
          </p:cNvPr>
          <p:cNvCxnSpPr>
            <a:cxnSpLocks/>
          </p:cNvCxnSpPr>
          <p:nvPr/>
        </p:nvCxnSpPr>
        <p:spPr>
          <a:xfrm flipV="1">
            <a:off x="838200" y="2729948"/>
            <a:ext cx="0" cy="3352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D55EAED-C8F9-46F6-A401-518736E5B282}"/>
              </a:ext>
            </a:extLst>
          </p:cNvPr>
          <p:cNvCxnSpPr>
            <a:cxnSpLocks/>
          </p:cNvCxnSpPr>
          <p:nvPr/>
        </p:nvCxnSpPr>
        <p:spPr>
          <a:xfrm>
            <a:off x="824948" y="6082748"/>
            <a:ext cx="36012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28A46DAA-D147-4A35-8178-2BBCD7A25838}"/>
              </a:ext>
            </a:extLst>
          </p:cNvPr>
          <p:cNvSpPr/>
          <p:nvPr/>
        </p:nvSpPr>
        <p:spPr>
          <a:xfrm>
            <a:off x="1461882" y="3532740"/>
            <a:ext cx="132521" cy="132521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5052EE8-223D-4AD9-81BD-1074BA966E86}"/>
              </a:ext>
            </a:extLst>
          </p:cNvPr>
          <p:cNvSpPr/>
          <p:nvPr/>
        </p:nvSpPr>
        <p:spPr>
          <a:xfrm>
            <a:off x="2939500" y="3820457"/>
            <a:ext cx="132521" cy="132521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394457B-E68B-4927-A064-81D597136F5F}"/>
              </a:ext>
            </a:extLst>
          </p:cNvPr>
          <p:cNvSpPr/>
          <p:nvPr/>
        </p:nvSpPr>
        <p:spPr>
          <a:xfrm>
            <a:off x="1601446" y="5142879"/>
            <a:ext cx="132521" cy="13252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D4DF5C5-4BC8-471F-95D9-D18B8F08180B}"/>
              </a:ext>
            </a:extLst>
          </p:cNvPr>
          <p:cNvSpPr/>
          <p:nvPr/>
        </p:nvSpPr>
        <p:spPr>
          <a:xfrm>
            <a:off x="2636771" y="4108175"/>
            <a:ext cx="132521" cy="132521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E88054C-7475-4A05-BD31-C0F3233AE97A}"/>
              </a:ext>
            </a:extLst>
          </p:cNvPr>
          <p:cNvSpPr/>
          <p:nvPr/>
        </p:nvSpPr>
        <p:spPr>
          <a:xfrm>
            <a:off x="2131117" y="3220072"/>
            <a:ext cx="132521" cy="132521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3075A5-4D66-4A62-9239-D1E36F8DAA1A}"/>
              </a:ext>
            </a:extLst>
          </p:cNvPr>
          <p:cNvSpPr txBox="1"/>
          <p:nvPr/>
        </p:nvSpPr>
        <p:spPr>
          <a:xfrm>
            <a:off x="5552661" y="2201574"/>
            <a:ext cx="3178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Következő</a:t>
            </a:r>
            <a:r>
              <a:rPr lang="en-US" dirty="0"/>
              <a:t> </a:t>
            </a:r>
            <a:r>
              <a:rPr lang="en-US" dirty="0" err="1"/>
              <a:t>két</a:t>
            </a:r>
            <a:r>
              <a:rPr lang="en-US" dirty="0"/>
              <a:t> </a:t>
            </a:r>
            <a:r>
              <a:rPr lang="en-US" dirty="0" err="1"/>
              <a:t>legközelebbi</a:t>
            </a:r>
            <a:r>
              <a:rPr lang="en-US" dirty="0"/>
              <a:t> </a:t>
            </a:r>
            <a:r>
              <a:rPr lang="en-US" dirty="0" err="1"/>
              <a:t>pont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2F37211-55F0-40CC-9F55-C44F77BFCD3D}"/>
                  </a:ext>
                </a:extLst>
              </p:cNvPr>
              <p:cNvSpPr txBox="1"/>
              <p:nvPr/>
            </p:nvSpPr>
            <p:spPr>
              <a:xfrm>
                <a:off x="2565108" y="4266246"/>
                <a:ext cx="2758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2F37211-55F0-40CC-9F55-C44F77BFCD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5108" y="4266246"/>
                <a:ext cx="275845" cy="276999"/>
              </a:xfrm>
              <a:prstGeom prst="rect">
                <a:avLst/>
              </a:prstGeom>
              <a:blipFill>
                <a:blip r:embed="rId2"/>
                <a:stretch>
                  <a:fillRect l="-22222" r="-6667" b="-2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33E78EB-D072-43CF-AA7C-41E93AA98E57}"/>
                  </a:ext>
                </a:extLst>
              </p:cNvPr>
              <p:cNvSpPr txBox="1"/>
              <p:nvPr/>
            </p:nvSpPr>
            <p:spPr>
              <a:xfrm>
                <a:off x="3168081" y="3861247"/>
                <a:ext cx="2811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33E78EB-D072-43CF-AA7C-41E93AA98E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081" y="3861247"/>
                <a:ext cx="281166" cy="276999"/>
              </a:xfrm>
              <a:prstGeom prst="rect">
                <a:avLst/>
              </a:prstGeom>
              <a:blipFill>
                <a:blip r:embed="rId3"/>
                <a:stretch>
                  <a:fillRect l="-19565" r="-8696" b="-2391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6A89BE2-659B-455F-9ED5-4F26DF321C11}"/>
                  </a:ext>
                </a:extLst>
              </p:cNvPr>
              <p:cNvSpPr txBox="1"/>
              <p:nvPr/>
            </p:nvSpPr>
            <p:spPr>
              <a:xfrm>
                <a:off x="2059454" y="2839967"/>
                <a:ext cx="2811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6A89BE2-659B-455F-9ED5-4F26DF321C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454" y="2839967"/>
                <a:ext cx="281166" cy="276999"/>
              </a:xfrm>
              <a:prstGeom prst="rect">
                <a:avLst/>
              </a:prstGeom>
              <a:blipFill>
                <a:blip r:embed="rId4"/>
                <a:stretch>
                  <a:fillRect l="-19565" r="-8696" b="-2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F7F3EE2-4F0E-4AB3-B0C5-DE260291444A}"/>
                  </a:ext>
                </a:extLst>
              </p:cNvPr>
              <p:cNvSpPr txBox="1"/>
              <p:nvPr/>
            </p:nvSpPr>
            <p:spPr>
              <a:xfrm>
                <a:off x="1208813" y="3609720"/>
                <a:ext cx="2794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F7F3EE2-4F0E-4AB3-B0C5-DE2602914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813" y="3609720"/>
                <a:ext cx="279435" cy="276999"/>
              </a:xfrm>
              <a:prstGeom prst="rect">
                <a:avLst/>
              </a:prstGeom>
              <a:blipFill>
                <a:blip r:embed="rId5"/>
                <a:stretch>
                  <a:fillRect l="-19565" r="-10870" b="-2391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EABED81-6B02-405E-BA8F-D02790C6B89B}"/>
                  </a:ext>
                </a:extLst>
              </p:cNvPr>
              <p:cNvSpPr txBox="1"/>
              <p:nvPr/>
            </p:nvSpPr>
            <p:spPr>
              <a:xfrm>
                <a:off x="1456480" y="5321581"/>
                <a:ext cx="2811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EABED81-6B02-405E-BA8F-D02790C6B8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480" y="5321581"/>
                <a:ext cx="281166" cy="276999"/>
              </a:xfrm>
              <a:prstGeom prst="rect">
                <a:avLst/>
              </a:prstGeom>
              <a:blipFill>
                <a:blip r:embed="rId6"/>
                <a:stretch>
                  <a:fillRect l="-19565" r="-10870" b="-2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9DE5347-AA64-4A19-A071-A9EE148E5F14}"/>
              </a:ext>
            </a:extLst>
          </p:cNvPr>
          <p:cNvSpPr txBox="1"/>
          <p:nvPr/>
        </p:nvSpPr>
        <p:spPr>
          <a:xfrm>
            <a:off x="5552661" y="4543245"/>
            <a:ext cx="1350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Dendogram</a:t>
            </a:r>
            <a:r>
              <a:rPr lang="en-US" dirty="0"/>
              <a:t>: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EB082FF-9085-4DAE-A4FA-A0C970D269CD}"/>
                  </a:ext>
                </a:extLst>
              </p:cNvPr>
              <p:cNvSpPr txBox="1"/>
              <p:nvPr/>
            </p:nvSpPr>
            <p:spPr>
              <a:xfrm>
                <a:off x="5958077" y="6336609"/>
                <a:ext cx="2758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EB082FF-9085-4DAE-A4FA-A0C970D269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8077" y="6336609"/>
                <a:ext cx="275845" cy="276999"/>
              </a:xfrm>
              <a:prstGeom prst="rect">
                <a:avLst/>
              </a:prstGeom>
              <a:blipFill>
                <a:blip r:embed="rId7"/>
                <a:stretch>
                  <a:fillRect l="-21739" r="-6522" b="-2391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A794186-07C4-4D71-8AA4-32D3AF024A7B}"/>
                  </a:ext>
                </a:extLst>
              </p:cNvPr>
              <p:cNvSpPr txBox="1"/>
              <p:nvPr/>
            </p:nvSpPr>
            <p:spPr>
              <a:xfrm>
                <a:off x="6455036" y="6329985"/>
                <a:ext cx="2811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A794186-07C4-4D71-8AA4-32D3AF024A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5036" y="6329985"/>
                <a:ext cx="281166" cy="276999"/>
              </a:xfrm>
              <a:prstGeom prst="rect">
                <a:avLst/>
              </a:prstGeom>
              <a:blipFill>
                <a:blip r:embed="rId8"/>
                <a:stretch>
                  <a:fillRect l="-19565" r="-8696" b="-2391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96C122A-F9E1-46A9-B9CE-3AEB64E756F7}"/>
                  </a:ext>
                </a:extLst>
              </p:cNvPr>
              <p:cNvSpPr txBox="1"/>
              <p:nvPr/>
            </p:nvSpPr>
            <p:spPr>
              <a:xfrm>
                <a:off x="6998376" y="6329985"/>
                <a:ext cx="2811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96C122A-F9E1-46A9-B9CE-3AEB64E75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8376" y="6329985"/>
                <a:ext cx="281166" cy="276999"/>
              </a:xfrm>
              <a:prstGeom prst="rect">
                <a:avLst/>
              </a:prstGeom>
              <a:blipFill>
                <a:blip r:embed="rId9"/>
                <a:stretch>
                  <a:fillRect l="-19565" r="-10870" b="-2391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618BC8E-E057-4D83-8303-86ADEDFE87DC}"/>
                  </a:ext>
                </a:extLst>
              </p:cNvPr>
              <p:cNvSpPr txBox="1"/>
              <p:nvPr/>
            </p:nvSpPr>
            <p:spPr>
              <a:xfrm>
                <a:off x="7515207" y="6343237"/>
                <a:ext cx="2794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618BC8E-E057-4D83-8303-86ADEDFE87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5207" y="6343237"/>
                <a:ext cx="279435" cy="276999"/>
              </a:xfrm>
              <a:prstGeom prst="rect">
                <a:avLst/>
              </a:prstGeom>
              <a:blipFill>
                <a:blip r:embed="rId10"/>
                <a:stretch>
                  <a:fillRect l="-19565" r="-8696" b="-2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00BB902-6135-48D1-9E68-DB767E2AC7C7}"/>
                  </a:ext>
                </a:extLst>
              </p:cNvPr>
              <p:cNvSpPr txBox="1"/>
              <p:nvPr/>
            </p:nvSpPr>
            <p:spPr>
              <a:xfrm>
                <a:off x="8085050" y="6343237"/>
                <a:ext cx="2811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00BB902-6135-48D1-9E68-DB767E2AC7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5050" y="6343237"/>
                <a:ext cx="281166" cy="276999"/>
              </a:xfrm>
              <a:prstGeom prst="rect">
                <a:avLst/>
              </a:prstGeom>
              <a:blipFill>
                <a:blip r:embed="rId11"/>
                <a:stretch>
                  <a:fillRect l="-19565" r="-10870" b="-2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97973B4-5878-4AE2-A518-7DF262E1D7CD}"/>
              </a:ext>
            </a:extLst>
          </p:cNvPr>
          <p:cNvCxnSpPr>
            <a:stCxn id="20" idx="0"/>
          </p:cNvCxnSpPr>
          <p:nvPr/>
        </p:nvCxnSpPr>
        <p:spPr>
          <a:xfrm flipH="1" flipV="1">
            <a:off x="6095999" y="6082748"/>
            <a:ext cx="1" cy="2538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7FEB568-83C0-44F0-8AFF-DEBC2A4D1480}"/>
              </a:ext>
            </a:extLst>
          </p:cNvPr>
          <p:cNvCxnSpPr/>
          <p:nvPr/>
        </p:nvCxnSpPr>
        <p:spPr>
          <a:xfrm flipH="1" flipV="1">
            <a:off x="6547187" y="6071570"/>
            <a:ext cx="1" cy="2538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29E71AD-D33D-4E09-9EEC-F1EEDC142699}"/>
              </a:ext>
            </a:extLst>
          </p:cNvPr>
          <p:cNvCxnSpPr/>
          <p:nvPr/>
        </p:nvCxnSpPr>
        <p:spPr>
          <a:xfrm>
            <a:off x="6095999" y="6071570"/>
            <a:ext cx="4511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1AE1BF13-452B-4C81-A9CB-1D46EA0B4E1A}"/>
              </a:ext>
            </a:extLst>
          </p:cNvPr>
          <p:cNvSpPr/>
          <p:nvPr/>
        </p:nvSpPr>
        <p:spPr>
          <a:xfrm>
            <a:off x="2197377" y="3665262"/>
            <a:ext cx="132521" cy="13252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5B6C998-6CBD-4F3A-98DE-181500716B81}"/>
              </a:ext>
            </a:extLst>
          </p:cNvPr>
          <p:cNvCxnSpPr/>
          <p:nvPr/>
        </p:nvCxnSpPr>
        <p:spPr>
          <a:xfrm flipH="1" flipV="1">
            <a:off x="7144136" y="6093926"/>
            <a:ext cx="1" cy="2538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CE60CB3-0457-4B7B-B79C-E8E454DE7D6C}"/>
              </a:ext>
            </a:extLst>
          </p:cNvPr>
          <p:cNvCxnSpPr/>
          <p:nvPr/>
        </p:nvCxnSpPr>
        <p:spPr>
          <a:xfrm flipH="1" flipV="1">
            <a:off x="7595324" y="6082748"/>
            <a:ext cx="1" cy="2538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39B0CC8-6BB9-46AB-A00D-235D5A28590F}"/>
              </a:ext>
            </a:extLst>
          </p:cNvPr>
          <p:cNvCxnSpPr/>
          <p:nvPr/>
        </p:nvCxnSpPr>
        <p:spPr>
          <a:xfrm>
            <a:off x="7144136" y="6082748"/>
            <a:ext cx="4511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70B1CCBF-6538-4569-93DF-0C6E5DCB521C}"/>
              </a:ext>
            </a:extLst>
          </p:cNvPr>
          <p:cNvSpPr/>
          <p:nvPr/>
        </p:nvSpPr>
        <p:spPr>
          <a:xfrm rot="1670642">
            <a:off x="1320358" y="3118746"/>
            <a:ext cx="1979589" cy="12064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87D284A-1DCE-4FD4-85E1-A3F62F8D6D58}"/>
              </a:ext>
            </a:extLst>
          </p:cNvPr>
          <p:cNvCxnSpPr/>
          <p:nvPr/>
        </p:nvCxnSpPr>
        <p:spPr>
          <a:xfrm flipV="1">
            <a:off x="6321593" y="5598580"/>
            <a:ext cx="0" cy="4729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32C3D69-64D3-4C4E-8D25-6A85F88FB0C7}"/>
              </a:ext>
            </a:extLst>
          </p:cNvPr>
          <p:cNvCxnSpPr/>
          <p:nvPr/>
        </p:nvCxnSpPr>
        <p:spPr>
          <a:xfrm flipV="1">
            <a:off x="7369730" y="5609758"/>
            <a:ext cx="0" cy="4729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E9F05F7-2847-4B06-81F7-24FF6A35BF1E}"/>
              </a:ext>
            </a:extLst>
          </p:cNvPr>
          <p:cNvCxnSpPr/>
          <p:nvPr/>
        </p:nvCxnSpPr>
        <p:spPr>
          <a:xfrm>
            <a:off x="6321593" y="5598580"/>
            <a:ext cx="10481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45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E643F-3881-4A08-A1B1-08CAC624E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1.1 – </a:t>
            </a:r>
            <a:r>
              <a:rPr lang="en-US" dirty="0" err="1"/>
              <a:t>Dimenzionalitás</a:t>
            </a:r>
            <a:r>
              <a:rPr lang="en-US" dirty="0"/>
              <a:t> </a:t>
            </a:r>
            <a:r>
              <a:rPr lang="en-US" dirty="0" err="1"/>
              <a:t>átka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A0D0D8-CDF4-4746-A0DE-8840D94E9B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Legyen </a:t>
                </a:r>
                <a:r>
                  <a:rPr lang="en-US" dirty="0" err="1"/>
                  <a:t>egy</a:t>
                </a:r>
                <a:r>
                  <a:rPr lang="en-US" dirty="0"/>
                  <a:t> </a:t>
                </a:r>
                <a:r>
                  <a:rPr lang="en-US" dirty="0" err="1"/>
                  <a:t>adatmátrixunk</a:t>
                </a:r>
                <a:r>
                  <a:rPr lang="en-US" dirty="0"/>
                  <a:t>, </a:t>
                </a:r>
                <a:r>
                  <a:rPr lang="en-US" dirty="0" err="1"/>
                  <a:t>aminek</a:t>
                </a:r>
                <a:r>
                  <a:rPr lang="en-US" dirty="0"/>
                  <a:t> van 100.000 </a:t>
                </a:r>
                <a:r>
                  <a:rPr lang="en-US" dirty="0" err="1"/>
                  <a:t>pontja</a:t>
                </a:r>
                <a:r>
                  <a:rPr lang="en-US" dirty="0"/>
                  <a:t> </a:t>
                </a:r>
                <a:r>
                  <a:rPr lang="en-US" dirty="0" err="1"/>
                  <a:t>és</a:t>
                </a:r>
                <a:r>
                  <a:rPr lang="en-US" dirty="0"/>
                  <a:t> 10 </a:t>
                </a:r>
                <a:r>
                  <a:rPr lang="en-US" dirty="0" err="1"/>
                  <a:t>nominális</a:t>
                </a:r>
                <a:r>
                  <a:rPr lang="en-US" dirty="0"/>
                  <a:t>, 4 </a:t>
                </a:r>
                <a:r>
                  <a:rPr lang="en-US" dirty="0" err="1"/>
                  <a:t>lehetséges</a:t>
                </a:r>
                <a:r>
                  <a:rPr lang="en-US" dirty="0"/>
                  <a:t> </a:t>
                </a:r>
                <a:r>
                  <a:rPr lang="en-US" dirty="0" err="1"/>
                  <a:t>értéket</a:t>
                </a:r>
                <a:r>
                  <a:rPr lang="en-US" dirty="0"/>
                  <a:t> </a:t>
                </a:r>
                <a:r>
                  <a:rPr lang="en-US" dirty="0" err="1"/>
                  <a:t>felvevő</a:t>
                </a:r>
                <a:r>
                  <a:rPr lang="en-US" dirty="0"/>
                  <a:t> </a:t>
                </a:r>
                <a:r>
                  <a:rPr lang="en-US" dirty="0" err="1"/>
                  <a:t>változója</a:t>
                </a:r>
                <a:r>
                  <a:rPr lang="en-US" dirty="0"/>
                  <a:t> (</a:t>
                </a:r>
                <a:r>
                  <a:rPr lang="en-US" dirty="0" err="1"/>
                  <a:t>oszlopa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100.000 </a:t>
                </a:r>
                <a:r>
                  <a:rPr lang="en-US" dirty="0" err="1"/>
                  <a:t>pont</a:t>
                </a:r>
                <a:r>
                  <a:rPr lang="en-US" dirty="0"/>
                  <a:t> </a:t>
                </a:r>
                <a:r>
                  <a:rPr lang="en-US" dirty="0" err="1"/>
                  <a:t>egyáltalán</a:t>
                </a:r>
                <a:r>
                  <a:rPr lang="en-US" dirty="0"/>
                  <a:t> </a:t>
                </a:r>
                <a:r>
                  <a:rPr lang="en-US" dirty="0" err="1"/>
                  <a:t>nem</a:t>
                </a:r>
                <a:r>
                  <a:rPr lang="en-US" dirty="0"/>
                  <a:t> </a:t>
                </a:r>
                <a:r>
                  <a:rPr lang="en-US" dirty="0" err="1"/>
                  <a:t>kevés</a:t>
                </a:r>
                <a:r>
                  <a:rPr lang="en-US" dirty="0"/>
                  <a:t>, de a </a:t>
                </a:r>
                <a:r>
                  <a:rPr lang="en-US" dirty="0" err="1"/>
                  <a:t>teljes</a:t>
                </a:r>
                <a:r>
                  <a:rPr lang="en-US" dirty="0"/>
                  <a:t> </a:t>
                </a:r>
                <a:r>
                  <a:rPr lang="en-US" dirty="0" err="1"/>
                  <a:t>térnek</a:t>
                </a:r>
                <a:r>
                  <a:rPr lang="en-US" dirty="0"/>
                  <a:t> </a:t>
                </a:r>
                <a:r>
                  <a:rPr lang="en-US" dirty="0" err="1"/>
                  <a:t>csak</a:t>
                </a: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r>
                  <a:rPr lang="en-US" dirty="0" err="1"/>
                  <a:t>azaz</a:t>
                </a:r>
                <a:r>
                  <a:rPr lang="en-US" dirty="0"/>
                  <a:t> </a:t>
                </a:r>
                <a:r>
                  <a:rPr lang="en-US" dirty="0" err="1"/>
                  <a:t>legfeljebb</a:t>
                </a:r>
                <a:r>
                  <a:rPr lang="en-US" dirty="0"/>
                  <a:t> </a:t>
                </a:r>
                <a:r>
                  <a:rPr lang="en-US" dirty="0" err="1"/>
                  <a:t>kevesebb</a:t>
                </a:r>
                <a:r>
                  <a:rPr lang="en-US" dirty="0"/>
                  <a:t> mint 10%-</a:t>
                </a:r>
                <a:r>
                  <a:rPr lang="en-US" dirty="0" err="1"/>
                  <a:t>át</a:t>
                </a:r>
                <a:r>
                  <a:rPr lang="en-US" dirty="0"/>
                  <a:t> </a:t>
                </a:r>
                <a:r>
                  <a:rPr lang="en-US" dirty="0" err="1"/>
                  <a:t>fedte</a:t>
                </a:r>
                <a:r>
                  <a:rPr lang="en-US" dirty="0"/>
                  <a:t> le – mi </a:t>
                </a:r>
                <a:r>
                  <a:rPr lang="en-US" dirty="0" err="1"/>
                  <a:t>ebben</a:t>
                </a:r>
                <a:r>
                  <a:rPr lang="en-US" dirty="0"/>
                  <a:t> </a:t>
                </a:r>
                <a:r>
                  <a:rPr lang="en-US" dirty="0" err="1"/>
                  <a:t>próbálunk</a:t>
                </a:r>
                <a:r>
                  <a:rPr lang="en-US" dirty="0"/>
                  <a:t> </a:t>
                </a:r>
                <a:r>
                  <a:rPr lang="en-US" dirty="0" err="1"/>
                  <a:t>mégis</a:t>
                </a:r>
                <a:r>
                  <a:rPr lang="en-US" dirty="0"/>
                  <a:t> </a:t>
                </a:r>
                <a:r>
                  <a:rPr lang="en-US" dirty="0" err="1"/>
                  <a:t>elemzést</a:t>
                </a:r>
                <a:r>
                  <a:rPr lang="en-US" dirty="0"/>
                  <a:t> </a:t>
                </a:r>
                <a:r>
                  <a:rPr lang="en-US" dirty="0" err="1"/>
                  <a:t>elvégezni</a:t>
                </a:r>
                <a:r>
                  <a:rPr lang="en-US" dirty="0"/>
                  <a:t>, </a:t>
                </a:r>
                <a:r>
                  <a:rPr lang="en-US" dirty="0" err="1"/>
                  <a:t>holott</a:t>
                </a:r>
                <a:r>
                  <a:rPr lang="en-US" dirty="0"/>
                  <a:t> </a:t>
                </a:r>
                <a:r>
                  <a:rPr lang="en-US" dirty="0" err="1"/>
                  <a:t>érezhetően</a:t>
                </a:r>
                <a:r>
                  <a:rPr lang="en-US" dirty="0"/>
                  <a:t> </a:t>
                </a:r>
                <a:r>
                  <a:rPr lang="en-US" dirty="0" err="1"/>
                  <a:t>több</a:t>
                </a:r>
                <a:r>
                  <a:rPr lang="en-US" dirty="0"/>
                  <a:t> </a:t>
                </a:r>
                <a:r>
                  <a:rPr lang="en-US" dirty="0" err="1"/>
                  <a:t>pont</a:t>
                </a:r>
                <a:r>
                  <a:rPr lang="en-US" dirty="0"/>
                  <a:t> </a:t>
                </a:r>
                <a:r>
                  <a:rPr lang="en-US" dirty="0" err="1"/>
                  <a:t>kellene</a:t>
                </a:r>
                <a:endParaRPr lang="en-US" dirty="0"/>
              </a:p>
              <a:p>
                <a:pPr lvl="1"/>
                <a:r>
                  <a:rPr lang="en-US" dirty="0" err="1"/>
                  <a:t>Viszont</a:t>
                </a:r>
                <a:r>
                  <a:rPr lang="en-US" dirty="0"/>
                  <a:t> </a:t>
                </a:r>
                <a:r>
                  <a:rPr lang="en-US" dirty="0" err="1"/>
                  <a:t>egy</a:t>
                </a:r>
                <a:r>
                  <a:rPr lang="en-US" dirty="0"/>
                  <a:t> polinom idejű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algoritmus</a:t>
                </a:r>
                <a:r>
                  <a:rPr lang="en-US" dirty="0"/>
                  <a:t> </a:t>
                </a:r>
                <a:r>
                  <a:rPr lang="en-US" dirty="0" err="1"/>
                  <a:t>már</a:t>
                </a:r>
                <a:r>
                  <a:rPr lang="en-US" dirty="0"/>
                  <a:t> </a:t>
                </a:r>
                <a:r>
                  <a:rPr lang="en-US" dirty="0" err="1"/>
                  <a:t>ennyi</a:t>
                </a:r>
                <a:r>
                  <a:rPr lang="en-US" dirty="0"/>
                  <a:t> </a:t>
                </a:r>
                <a:r>
                  <a:rPr lang="en-US" dirty="0" err="1"/>
                  <a:t>ponton</a:t>
                </a:r>
                <a:r>
                  <a:rPr lang="en-US" dirty="0"/>
                  <a:t> is </a:t>
                </a:r>
                <a:r>
                  <a:rPr lang="en-US" dirty="0" err="1"/>
                  <a:t>nagyon</a:t>
                </a:r>
                <a:r>
                  <a:rPr lang="en-US" dirty="0"/>
                  <a:t> </a:t>
                </a:r>
                <a:r>
                  <a:rPr lang="en-US" dirty="0" err="1"/>
                  <a:t>sokáig</a:t>
                </a:r>
                <a:r>
                  <a:rPr lang="en-US" dirty="0"/>
                  <a:t> </a:t>
                </a:r>
                <a:r>
                  <a:rPr lang="en-US" dirty="0" err="1"/>
                  <a:t>fut</a:t>
                </a:r>
                <a:r>
                  <a:rPr lang="en-US" dirty="0"/>
                  <a:t>, </a:t>
                </a:r>
                <a:r>
                  <a:rPr lang="en-US" dirty="0" err="1"/>
                  <a:t>sok</a:t>
                </a:r>
                <a:r>
                  <a:rPr lang="en-US" dirty="0"/>
                  <a:t> </a:t>
                </a:r>
                <a:r>
                  <a:rPr lang="en-US" dirty="0" err="1"/>
                  <a:t>problémát</a:t>
                </a:r>
                <a:r>
                  <a:rPr lang="en-US" dirty="0"/>
                  <a:t> </a:t>
                </a:r>
                <a:r>
                  <a:rPr lang="en-US" dirty="0" err="1"/>
                  <a:t>azonban</a:t>
                </a:r>
                <a:r>
                  <a:rPr lang="en-US" dirty="0"/>
                  <a:t> </a:t>
                </a:r>
                <a:r>
                  <a:rPr lang="en-US" dirty="0" err="1"/>
                  <a:t>nem</a:t>
                </a:r>
                <a:r>
                  <a:rPr lang="en-US" dirty="0"/>
                  <a:t> </a:t>
                </a:r>
                <a:r>
                  <a:rPr lang="en-US" dirty="0" err="1"/>
                  <a:t>tudunk</a:t>
                </a:r>
                <a:r>
                  <a:rPr lang="en-US" dirty="0"/>
                  <a:t> </a:t>
                </a:r>
                <a:r>
                  <a:rPr lang="en-US" dirty="0" err="1"/>
                  <a:t>ennél</a:t>
                </a:r>
                <a:r>
                  <a:rPr lang="en-US" dirty="0"/>
                  <a:t> </a:t>
                </a:r>
                <a:r>
                  <a:rPr lang="en-US" dirty="0" err="1"/>
                  <a:t>gyorsabb</a:t>
                </a:r>
                <a:r>
                  <a:rPr lang="en-US" dirty="0"/>
                  <a:t> </a:t>
                </a:r>
                <a:r>
                  <a:rPr lang="en-US" dirty="0" err="1"/>
                  <a:t>algoritmussal</a:t>
                </a:r>
                <a:r>
                  <a:rPr lang="en-US" dirty="0"/>
                  <a:t> </a:t>
                </a:r>
                <a:r>
                  <a:rPr lang="en-US" dirty="0" err="1"/>
                  <a:t>megoldani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A0D0D8-CDF4-4746-A0DE-8840D94E9B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30A2B08-EEBD-4DC1-B408-54AE28E31B17}"/>
                  </a:ext>
                </a:extLst>
              </p:cNvPr>
              <p:cNvSpPr txBox="1"/>
              <p:nvPr/>
            </p:nvSpPr>
            <p:spPr>
              <a:xfrm>
                <a:off x="5113359" y="3240156"/>
                <a:ext cx="2486257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100.000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×100%=</m:t>
                      </m:r>
                      <m:r>
                        <m:rPr>
                          <m:nor/>
                        </m:rPr>
                        <a:rPr lang="hu-HU"/>
                        <m:t>9</m:t>
                      </m:r>
                      <m:r>
                        <m:rPr>
                          <m:nor/>
                        </m:rPr>
                        <a:rPr lang="en-US" b="0" i="0" smtClean="0"/>
                        <m:t>.</m:t>
                      </m:r>
                      <m:r>
                        <m:rPr>
                          <m:nor/>
                        </m:rPr>
                        <a:rPr lang="hu-HU"/>
                        <m:t>5</m:t>
                      </m:r>
                      <m:r>
                        <m:rPr>
                          <m:nor/>
                        </m:rPr>
                        <a:rPr lang="en-US" b="0" i="0" smtClean="0"/>
                        <m:t>%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30A2B08-EEBD-4DC1-B408-54AE28E31B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3359" y="3240156"/>
                <a:ext cx="2486257" cy="5186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73047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F68DF-D795-4110-9E2E-D4DC3C818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2.1 – </a:t>
            </a:r>
            <a:r>
              <a:rPr lang="en-US" dirty="0" err="1"/>
              <a:t>Agglomeratív</a:t>
            </a:r>
            <a:r>
              <a:rPr lang="en-US" dirty="0"/>
              <a:t> </a:t>
            </a:r>
            <a:r>
              <a:rPr lang="en-US" dirty="0" err="1"/>
              <a:t>klaszterezés</a:t>
            </a:r>
            <a:r>
              <a:rPr lang="en-US" dirty="0"/>
              <a:t>, </a:t>
            </a:r>
            <a:r>
              <a:rPr lang="en-US" dirty="0" err="1"/>
              <a:t>dendogram</a:t>
            </a:r>
            <a:endParaRPr lang="hu-HU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EC5D0B2-F9F8-4053-B5F4-D083616C43F9}"/>
              </a:ext>
            </a:extLst>
          </p:cNvPr>
          <p:cNvCxnSpPr>
            <a:cxnSpLocks/>
          </p:cNvCxnSpPr>
          <p:nvPr/>
        </p:nvCxnSpPr>
        <p:spPr>
          <a:xfrm flipV="1">
            <a:off x="838200" y="2729948"/>
            <a:ext cx="0" cy="3352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D55EAED-C8F9-46F6-A401-518736E5B282}"/>
              </a:ext>
            </a:extLst>
          </p:cNvPr>
          <p:cNvCxnSpPr>
            <a:cxnSpLocks/>
          </p:cNvCxnSpPr>
          <p:nvPr/>
        </p:nvCxnSpPr>
        <p:spPr>
          <a:xfrm>
            <a:off x="824948" y="6082748"/>
            <a:ext cx="36012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28A46DAA-D147-4A35-8178-2BBCD7A25838}"/>
              </a:ext>
            </a:extLst>
          </p:cNvPr>
          <p:cNvSpPr/>
          <p:nvPr/>
        </p:nvSpPr>
        <p:spPr>
          <a:xfrm>
            <a:off x="1461882" y="3532740"/>
            <a:ext cx="132521" cy="132521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5052EE8-223D-4AD9-81BD-1074BA966E86}"/>
              </a:ext>
            </a:extLst>
          </p:cNvPr>
          <p:cNvSpPr/>
          <p:nvPr/>
        </p:nvSpPr>
        <p:spPr>
          <a:xfrm>
            <a:off x="2939500" y="3820457"/>
            <a:ext cx="132521" cy="132521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394457B-E68B-4927-A064-81D597136F5F}"/>
              </a:ext>
            </a:extLst>
          </p:cNvPr>
          <p:cNvSpPr/>
          <p:nvPr/>
        </p:nvSpPr>
        <p:spPr>
          <a:xfrm>
            <a:off x="1601446" y="5142879"/>
            <a:ext cx="132521" cy="132521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D4DF5C5-4BC8-471F-95D9-D18B8F08180B}"/>
              </a:ext>
            </a:extLst>
          </p:cNvPr>
          <p:cNvSpPr/>
          <p:nvPr/>
        </p:nvSpPr>
        <p:spPr>
          <a:xfrm>
            <a:off x="2636771" y="4108175"/>
            <a:ext cx="132521" cy="132521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E88054C-7475-4A05-BD31-C0F3233AE97A}"/>
              </a:ext>
            </a:extLst>
          </p:cNvPr>
          <p:cNvSpPr/>
          <p:nvPr/>
        </p:nvSpPr>
        <p:spPr>
          <a:xfrm>
            <a:off x="2131117" y="3220072"/>
            <a:ext cx="132521" cy="132521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3075A5-4D66-4A62-9239-D1E36F8DAA1A}"/>
              </a:ext>
            </a:extLst>
          </p:cNvPr>
          <p:cNvSpPr txBox="1"/>
          <p:nvPr/>
        </p:nvSpPr>
        <p:spPr>
          <a:xfrm>
            <a:off x="5552661" y="2201574"/>
            <a:ext cx="5376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Összevonás</a:t>
            </a:r>
            <a:r>
              <a:rPr lang="en-US" dirty="0"/>
              <a:t> </a:t>
            </a:r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dirty="0" err="1"/>
              <a:t>klaszterbe</a:t>
            </a:r>
            <a:r>
              <a:rPr lang="en-US" dirty="0"/>
              <a:t>, </a:t>
            </a:r>
            <a:r>
              <a:rPr lang="en-US" dirty="0" err="1"/>
              <a:t>klaszter</a:t>
            </a:r>
            <a:r>
              <a:rPr lang="en-US" dirty="0"/>
              <a:t> </a:t>
            </a:r>
            <a:r>
              <a:rPr lang="en-US" dirty="0" err="1"/>
              <a:t>középpont</a:t>
            </a:r>
            <a:r>
              <a:rPr lang="en-US" dirty="0"/>
              <a:t> </a:t>
            </a:r>
            <a:r>
              <a:rPr lang="en-US" dirty="0" err="1"/>
              <a:t>fölvétele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2F37211-55F0-40CC-9F55-C44F77BFCD3D}"/>
                  </a:ext>
                </a:extLst>
              </p:cNvPr>
              <p:cNvSpPr txBox="1"/>
              <p:nvPr/>
            </p:nvSpPr>
            <p:spPr>
              <a:xfrm>
                <a:off x="2565108" y="4266246"/>
                <a:ext cx="2758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2F37211-55F0-40CC-9F55-C44F77BFCD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5108" y="4266246"/>
                <a:ext cx="275845" cy="276999"/>
              </a:xfrm>
              <a:prstGeom prst="rect">
                <a:avLst/>
              </a:prstGeom>
              <a:blipFill>
                <a:blip r:embed="rId2"/>
                <a:stretch>
                  <a:fillRect l="-22222" r="-6667" b="-2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33E78EB-D072-43CF-AA7C-41E93AA98E57}"/>
                  </a:ext>
                </a:extLst>
              </p:cNvPr>
              <p:cNvSpPr txBox="1"/>
              <p:nvPr/>
            </p:nvSpPr>
            <p:spPr>
              <a:xfrm>
                <a:off x="3168081" y="3861247"/>
                <a:ext cx="2811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33E78EB-D072-43CF-AA7C-41E93AA98E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081" y="3861247"/>
                <a:ext cx="281166" cy="276999"/>
              </a:xfrm>
              <a:prstGeom prst="rect">
                <a:avLst/>
              </a:prstGeom>
              <a:blipFill>
                <a:blip r:embed="rId3"/>
                <a:stretch>
                  <a:fillRect l="-19565" r="-8696" b="-2391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6A89BE2-659B-455F-9ED5-4F26DF321C11}"/>
                  </a:ext>
                </a:extLst>
              </p:cNvPr>
              <p:cNvSpPr txBox="1"/>
              <p:nvPr/>
            </p:nvSpPr>
            <p:spPr>
              <a:xfrm>
                <a:off x="2059454" y="2839967"/>
                <a:ext cx="2811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6A89BE2-659B-455F-9ED5-4F26DF321C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454" y="2839967"/>
                <a:ext cx="281166" cy="276999"/>
              </a:xfrm>
              <a:prstGeom prst="rect">
                <a:avLst/>
              </a:prstGeom>
              <a:blipFill>
                <a:blip r:embed="rId4"/>
                <a:stretch>
                  <a:fillRect l="-19565" r="-8696" b="-2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F7F3EE2-4F0E-4AB3-B0C5-DE260291444A}"/>
                  </a:ext>
                </a:extLst>
              </p:cNvPr>
              <p:cNvSpPr txBox="1"/>
              <p:nvPr/>
            </p:nvSpPr>
            <p:spPr>
              <a:xfrm>
                <a:off x="1208813" y="3609720"/>
                <a:ext cx="2794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F7F3EE2-4F0E-4AB3-B0C5-DE2602914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813" y="3609720"/>
                <a:ext cx="279435" cy="276999"/>
              </a:xfrm>
              <a:prstGeom prst="rect">
                <a:avLst/>
              </a:prstGeom>
              <a:blipFill>
                <a:blip r:embed="rId5"/>
                <a:stretch>
                  <a:fillRect l="-19565" r="-10870" b="-2391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EABED81-6B02-405E-BA8F-D02790C6B89B}"/>
                  </a:ext>
                </a:extLst>
              </p:cNvPr>
              <p:cNvSpPr txBox="1"/>
              <p:nvPr/>
            </p:nvSpPr>
            <p:spPr>
              <a:xfrm>
                <a:off x="1456480" y="5321581"/>
                <a:ext cx="2811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EABED81-6B02-405E-BA8F-D02790C6B8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480" y="5321581"/>
                <a:ext cx="281166" cy="276999"/>
              </a:xfrm>
              <a:prstGeom prst="rect">
                <a:avLst/>
              </a:prstGeom>
              <a:blipFill>
                <a:blip r:embed="rId6"/>
                <a:stretch>
                  <a:fillRect l="-19565" r="-10870" b="-2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9DE5347-AA64-4A19-A071-A9EE148E5F14}"/>
              </a:ext>
            </a:extLst>
          </p:cNvPr>
          <p:cNvSpPr txBox="1"/>
          <p:nvPr/>
        </p:nvSpPr>
        <p:spPr>
          <a:xfrm>
            <a:off x="5552661" y="4543245"/>
            <a:ext cx="1350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Dendogram</a:t>
            </a:r>
            <a:r>
              <a:rPr lang="en-US" dirty="0"/>
              <a:t>: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EB082FF-9085-4DAE-A4FA-A0C970D269CD}"/>
                  </a:ext>
                </a:extLst>
              </p:cNvPr>
              <p:cNvSpPr txBox="1"/>
              <p:nvPr/>
            </p:nvSpPr>
            <p:spPr>
              <a:xfrm>
                <a:off x="5958077" y="6336609"/>
                <a:ext cx="2758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EB082FF-9085-4DAE-A4FA-A0C970D269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8077" y="6336609"/>
                <a:ext cx="275845" cy="276999"/>
              </a:xfrm>
              <a:prstGeom prst="rect">
                <a:avLst/>
              </a:prstGeom>
              <a:blipFill>
                <a:blip r:embed="rId7"/>
                <a:stretch>
                  <a:fillRect l="-21739" r="-6522" b="-2391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A794186-07C4-4D71-8AA4-32D3AF024A7B}"/>
                  </a:ext>
                </a:extLst>
              </p:cNvPr>
              <p:cNvSpPr txBox="1"/>
              <p:nvPr/>
            </p:nvSpPr>
            <p:spPr>
              <a:xfrm>
                <a:off x="6455036" y="6329985"/>
                <a:ext cx="2811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A794186-07C4-4D71-8AA4-32D3AF024A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5036" y="6329985"/>
                <a:ext cx="281166" cy="276999"/>
              </a:xfrm>
              <a:prstGeom prst="rect">
                <a:avLst/>
              </a:prstGeom>
              <a:blipFill>
                <a:blip r:embed="rId8"/>
                <a:stretch>
                  <a:fillRect l="-19565" r="-8696" b="-2391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96C122A-F9E1-46A9-B9CE-3AEB64E756F7}"/>
                  </a:ext>
                </a:extLst>
              </p:cNvPr>
              <p:cNvSpPr txBox="1"/>
              <p:nvPr/>
            </p:nvSpPr>
            <p:spPr>
              <a:xfrm>
                <a:off x="6998376" y="6329985"/>
                <a:ext cx="2811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96C122A-F9E1-46A9-B9CE-3AEB64E75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8376" y="6329985"/>
                <a:ext cx="281166" cy="276999"/>
              </a:xfrm>
              <a:prstGeom prst="rect">
                <a:avLst/>
              </a:prstGeom>
              <a:blipFill>
                <a:blip r:embed="rId9"/>
                <a:stretch>
                  <a:fillRect l="-19565" r="-10870" b="-2391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618BC8E-E057-4D83-8303-86ADEDFE87DC}"/>
                  </a:ext>
                </a:extLst>
              </p:cNvPr>
              <p:cNvSpPr txBox="1"/>
              <p:nvPr/>
            </p:nvSpPr>
            <p:spPr>
              <a:xfrm>
                <a:off x="7515207" y="6343237"/>
                <a:ext cx="2794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618BC8E-E057-4D83-8303-86ADEDFE87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5207" y="6343237"/>
                <a:ext cx="279435" cy="276999"/>
              </a:xfrm>
              <a:prstGeom prst="rect">
                <a:avLst/>
              </a:prstGeom>
              <a:blipFill>
                <a:blip r:embed="rId10"/>
                <a:stretch>
                  <a:fillRect l="-19565" r="-8696" b="-2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00BB902-6135-48D1-9E68-DB767E2AC7C7}"/>
                  </a:ext>
                </a:extLst>
              </p:cNvPr>
              <p:cNvSpPr txBox="1"/>
              <p:nvPr/>
            </p:nvSpPr>
            <p:spPr>
              <a:xfrm>
                <a:off x="8085050" y="6343237"/>
                <a:ext cx="2811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00BB902-6135-48D1-9E68-DB767E2AC7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5050" y="6343237"/>
                <a:ext cx="281166" cy="276999"/>
              </a:xfrm>
              <a:prstGeom prst="rect">
                <a:avLst/>
              </a:prstGeom>
              <a:blipFill>
                <a:blip r:embed="rId11"/>
                <a:stretch>
                  <a:fillRect l="-19565" r="-10870" b="-2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97973B4-5878-4AE2-A518-7DF262E1D7CD}"/>
              </a:ext>
            </a:extLst>
          </p:cNvPr>
          <p:cNvCxnSpPr>
            <a:stCxn id="20" idx="0"/>
          </p:cNvCxnSpPr>
          <p:nvPr/>
        </p:nvCxnSpPr>
        <p:spPr>
          <a:xfrm flipH="1" flipV="1">
            <a:off x="6095999" y="6082748"/>
            <a:ext cx="1" cy="2538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7FEB568-83C0-44F0-8AFF-DEBC2A4D1480}"/>
              </a:ext>
            </a:extLst>
          </p:cNvPr>
          <p:cNvCxnSpPr/>
          <p:nvPr/>
        </p:nvCxnSpPr>
        <p:spPr>
          <a:xfrm flipH="1" flipV="1">
            <a:off x="6547187" y="6071570"/>
            <a:ext cx="1" cy="2538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29E71AD-D33D-4E09-9EEC-F1EEDC142699}"/>
              </a:ext>
            </a:extLst>
          </p:cNvPr>
          <p:cNvCxnSpPr/>
          <p:nvPr/>
        </p:nvCxnSpPr>
        <p:spPr>
          <a:xfrm>
            <a:off x="6095999" y="6071570"/>
            <a:ext cx="4511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5B6C998-6CBD-4F3A-98DE-181500716B81}"/>
              </a:ext>
            </a:extLst>
          </p:cNvPr>
          <p:cNvCxnSpPr/>
          <p:nvPr/>
        </p:nvCxnSpPr>
        <p:spPr>
          <a:xfrm flipH="1" flipV="1">
            <a:off x="7144136" y="6093926"/>
            <a:ext cx="1" cy="2538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CE60CB3-0457-4B7B-B79C-E8E454DE7D6C}"/>
              </a:ext>
            </a:extLst>
          </p:cNvPr>
          <p:cNvCxnSpPr/>
          <p:nvPr/>
        </p:nvCxnSpPr>
        <p:spPr>
          <a:xfrm flipH="1" flipV="1">
            <a:off x="7595324" y="6082748"/>
            <a:ext cx="1" cy="2538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39B0CC8-6BB9-46AB-A00D-235D5A28590F}"/>
              </a:ext>
            </a:extLst>
          </p:cNvPr>
          <p:cNvCxnSpPr/>
          <p:nvPr/>
        </p:nvCxnSpPr>
        <p:spPr>
          <a:xfrm>
            <a:off x="7144136" y="6082748"/>
            <a:ext cx="4511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87D284A-1DCE-4FD4-85E1-A3F62F8D6D58}"/>
              </a:ext>
            </a:extLst>
          </p:cNvPr>
          <p:cNvCxnSpPr/>
          <p:nvPr/>
        </p:nvCxnSpPr>
        <p:spPr>
          <a:xfrm flipV="1">
            <a:off x="6321593" y="5598580"/>
            <a:ext cx="0" cy="4729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32C3D69-64D3-4C4E-8D25-6A85F88FB0C7}"/>
              </a:ext>
            </a:extLst>
          </p:cNvPr>
          <p:cNvCxnSpPr/>
          <p:nvPr/>
        </p:nvCxnSpPr>
        <p:spPr>
          <a:xfrm flipV="1">
            <a:off x="7369730" y="5609758"/>
            <a:ext cx="0" cy="4729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E9F05F7-2847-4B06-81F7-24FF6A35BF1E}"/>
              </a:ext>
            </a:extLst>
          </p:cNvPr>
          <p:cNvCxnSpPr/>
          <p:nvPr/>
        </p:nvCxnSpPr>
        <p:spPr>
          <a:xfrm>
            <a:off x="6321593" y="5598580"/>
            <a:ext cx="10481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1E39FB4E-CD3D-4894-B5CE-2CCEA8A41946}"/>
              </a:ext>
            </a:extLst>
          </p:cNvPr>
          <p:cNvSpPr/>
          <p:nvPr/>
        </p:nvSpPr>
        <p:spPr>
          <a:xfrm>
            <a:off x="2064856" y="4041914"/>
            <a:ext cx="132521" cy="132521"/>
          </a:xfrm>
          <a:prstGeom prst="ellipse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3E12925-7C78-4615-BAD9-59D67C2192E0}"/>
              </a:ext>
            </a:extLst>
          </p:cNvPr>
          <p:cNvSpPr/>
          <p:nvPr/>
        </p:nvSpPr>
        <p:spPr>
          <a:xfrm rot="18516229">
            <a:off x="401601" y="2986836"/>
            <a:ext cx="3626954" cy="215700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BE4FFF7-C2EE-49B5-AA73-FADF709050FE}"/>
              </a:ext>
            </a:extLst>
          </p:cNvPr>
          <p:cNvCxnSpPr/>
          <p:nvPr/>
        </p:nvCxnSpPr>
        <p:spPr>
          <a:xfrm flipV="1">
            <a:off x="6845661" y="5142879"/>
            <a:ext cx="0" cy="4557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AFA74E4-425E-4EAF-A4C3-042EF88DEB39}"/>
              </a:ext>
            </a:extLst>
          </p:cNvPr>
          <p:cNvCxnSpPr>
            <a:stCxn id="24" idx="0"/>
          </p:cNvCxnSpPr>
          <p:nvPr/>
        </p:nvCxnSpPr>
        <p:spPr>
          <a:xfrm flipV="1">
            <a:off x="8225633" y="5142879"/>
            <a:ext cx="0" cy="12003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3F45653-0932-483C-9FE2-C65916C6A02E}"/>
              </a:ext>
            </a:extLst>
          </p:cNvPr>
          <p:cNvCxnSpPr/>
          <p:nvPr/>
        </p:nvCxnSpPr>
        <p:spPr>
          <a:xfrm>
            <a:off x="6845661" y="5142879"/>
            <a:ext cx="13799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95807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10D26-C48A-428A-8266-E9E72AF6C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2.1 – </a:t>
            </a:r>
            <a:r>
              <a:rPr lang="en-US" dirty="0" err="1"/>
              <a:t>Agglomeratív</a:t>
            </a:r>
            <a:r>
              <a:rPr lang="en-US" dirty="0"/>
              <a:t> </a:t>
            </a:r>
            <a:r>
              <a:rPr lang="en-US" dirty="0" err="1"/>
              <a:t>klaszterezés</a:t>
            </a:r>
            <a:r>
              <a:rPr lang="en-US" dirty="0"/>
              <a:t>, </a:t>
            </a:r>
            <a:r>
              <a:rPr lang="en-US" dirty="0" err="1"/>
              <a:t>dendogram</a:t>
            </a:r>
            <a:endParaRPr lang="hu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7EDBE-A6C2-46FB-A505-FEF8309B1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 </a:t>
            </a:r>
            <a:r>
              <a:rPr lang="en-US" dirty="0" err="1"/>
              <a:t>két</a:t>
            </a:r>
            <a:r>
              <a:rPr lang="en-US" dirty="0"/>
              <a:t> </a:t>
            </a:r>
            <a:r>
              <a:rPr lang="en-US" dirty="0" err="1"/>
              <a:t>klaszterbe</a:t>
            </a:r>
            <a:r>
              <a:rPr lang="en-US" dirty="0"/>
              <a:t> </a:t>
            </a:r>
            <a:r>
              <a:rPr lang="en-US" dirty="0" err="1"/>
              <a:t>szeretnénk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adatainkat</a:t>
            </a:r>
            <a:r>
              <a:rPr lang="en-US" dirty="0"/>
              <a:t> </a:t>
            </a:r>
            <a:r>
              <a:rPr lang="en-US" dirty="0" err="1"/>
              <a:t>sorolni</a:t>
            </a:r>
            <a:r>
              <a:rPr lang="en-US" dirty="0"/>
              <a:t>, </a:t>
            </a:r>
            <a:r>
              <a:rPr lang="en-US" dirty="0" err="1"/>
              <a:t>akkor</a:t>
            </a:r>
            <a:r>
              <a:rPr lang="en-US" dirty="0"/>
              <a:t> a </a:t>
            </a:r>
            <a:r>
              <a:rPr lang="en-US" dirty="0" err="1"/>
              <a:t>dendogrammot</a:t>
            </a:r>
            <a:r>
              <a:rPr lang="en-US" dirty="0"/>
              <a:t> a </a:t>
            </a:r>
            <a:r>
              <a:rPr lang="en-US" dirty="0" err="1"/>
              <a:t>megfelelő</a:t>
            </a:r>
            <a:r>
              <a:rPr lang="en-US" dirty="0"/>
              <a:t> </a:t>
            </a:r>
            <a:r>
              <a:rPr lang="en-US" dirty="0" err="1"/>
              <a:t>ponton</a:t>
            </a:r>
            <a:r>
              <a:rPr lang="en-US" dirty="0"/>
              <a:t> </a:t>
            </a:r>
            <a:r>
              <a:rPr lang="en-US" dirty="0" err="1"/>
              <a:t>elvágva</a:t>
            </a:r>
            <a:r>
              <a:rPr lang="en-US" dirty="0"/>
              <a:t> </a:t>
            </a:r>
            <a:r>
              <a:rPr lang="en-US" dirty="0" err="1"/>
              <a:t>kapjuk</a:t>
            </a:r>
            <a:r>
              <a:rPr lang="en-US" dirty="0"/>
              <a:t> meg </a:t>
            </a:r>
            <a:r>
              <a:rPr lang="en-US" dirty="0" err="1"/>
              <a:t>őket</a:t>
            </a:r>
            <a:r>
              <a:rPr lang="en-US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E2FD0D7-4EF2-493E-BBF1-49709BC6FE0B}"/>
                  </a:ext>
                </a:extLst>
              </p:cNvPr>
              <p:cNvSpPr txBox="1"/>
              <p:nvPr/>
            </p:nvSpPr>
            <p:spPr>
              <a:xfrm>
                <a:off x="1266808" y="4004230"/>
                <a:ext cx="2758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E2FD0D7-4EF2-493E-BBF1-49709BC6FE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808" y="4004230"/>
                <a:ext cx="275845" cy="276999"/>
              </a:xfrm>
              <a:prstGeom prst="rect">
                <a:avLst/>
              </a:prstGeom>
              <a:blipFill>
                <a:blip r:embed="rId2"/>
                <a:stretch>
                  <a:fillRect l="-22222" r="-6667" b="-2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AD14C45-E80B-4892-ABEF-B727D1324F1B}"/>
                  </a:ext>
                </a:extLst>
              </p:cNvPr>
              <p:cNvSpPr txBox="1"/>
              <p:nvPr/>
            </p:nvSpPr>
            <p:spPr>
              <a:xfrm>
                <a:off x="1763767" y="3997606"/>
                <a:ext cx="2811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AD14C45-E80B-4892-ABEF-B727D1324F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767" y="3997606"/>
                <a:ext cx="281166" cy="276999"/>
              </a:xfrm>
              <a:prstGeom prst="rect">
                <a:avLst/>
              </a:prstGeom>
              <a:blipFill>
                <a:blip r:embed="rId3"/>
                <a:stretch>
                  <a:fillRect l="-19565" r="-10870" b="-2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C278B70-30CC-4A08-99B3-8A57CD567741}"/>
                  </a:ext>
                </a:extLst>
              </p:cNvPr>
              <p:cNvSpPr txBox="1"/>
              <p:nvPr/>
            </p:nvSpPr>
            <p:spPr>
              <a:xfrm>
                <a:off x="2307107" y="3997606"/>
                <a:ext cx="2811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C278B70-30CC-4A08-99B3-8A57CD5677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7107" y="3997606"/>
                <a:ext cx="281166" cy="276999"/>
              </a:xfrm>
              <a:prstGeom prst="rect">
                <a:avLst/>
              </a:prstGeom>
              <a:blipFill>
                <a:blip r:embed="rId4"/>
                <a:stretch>
                  <a:fillRect l="-19149" r="-8511" b="-2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5B2B416-98CA-4ECA-95E8-A4E1E96A6406}"/>
                  </a:ext>
                </a:extLst>
              </p:cNvPr>
              <p:cNvSpPr txBox="1"/>
              <p:nvPr/>
            </p:nvSpPr>
            <p:spPr>
              <a:xfrm>
                <a:off x="2823938" y="4010858"/>
                <a:ext cx="2794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5B2B416-98CA-4ECA-95E8-A4E1E96A64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938" y="4010858"/>
                <a:ext cx="279435" cy="276999"/>
              </a:xfrm>
              <a:prstGeom prst="rect">
                <a:avLst/>
              </a:prstGeom>
              <a:blipFill>
                <a:blip r:embed="rId5"/>
                <a:stretch>
                  <a:fillRect l="-19565" r="-10870" b="-2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A83B63F-040A-4239-9BC3-DB2B0C2DB2A9}"/>
                  </a:ext>
                </a:extLst>
              </p:cNvPr>
              <p:cNvSpPr txBox="1"/>
              <p:nvPr/>
            </p:nvSpPr>
            <p:spPr>
              <a:xfrm>
                <a:off x="3393781" y="4010858"/>
                <a:ext cx="2811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A83B63F-040A-4239-9BC3-DB2B0C2DB2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3781" y="4010858"/>
                <a:ext cx="281166" cy="276999"/>
              </a:xfrm>
              <a:prstGeom prst="rect">
                <a:avLst/>
              </a:prstGeom>
              <a:blipFill>
                <a:blip r:embed="rId6"/>
                <a:stretch>
                  <a:fillRect l="-19565" r="-10870" b="-2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E5D275-C7D3-44A8-A57E-78105D517CC6}"/>
              </a:ext>
            </a:extLst>
          </p:cNvPr>
          <p:cNvCxnSpPr>
            <a:stCxn id="4" idx="0"/>
          </p:cNvCxnSpPr>
          <p:nvPr/>
        </p:nvCxnSpPr>
        <p:spPr>
          <a:xfrm flipH="1" flipV="1">
            <a:off x="1404730" y="3750369"/>
            <a:ext cx="1" cy="25386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13C931F-C13C-4B46-BBCB-234B1F29FD0C}"/>
              </a:ext>
            </a:extLst>
          </p:cNvPr>
          <p:cNvCxnSpPr/>
          <p:nvPr/>
        </p:nvCxnSpPr>
        <p:spPr>
          <a:xfrm flipH="1" flipV="1">
            <a:off x="1855918" y="3739191"/>
            <a:ext cx="1" cy="25386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A6228F5-A0C3-4D5E-B28A-50BD641B5F54}"/>
              </a:ext>
            </a:extLst>
          </p:cNvPr>
          <p:cNvCxnSpPr/>
          <p:nvPr/>
        </p:nvCxnSpPr>
        <p:spPr>
          <a:xfrm>
            <a:off x="1404730" y="3739191"/>
            <a:ext cx="451188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A43A5B0-1CEA-401D-A266-806FBB1349DE}"/>
              </a:ext>
            </a:extLst>
          </p:cNvPr>
          <p:cNvCxnSpPr/>
          <p:nvPr/>
        </p:nvCxnSpPr>
        <p:spPr>
          <a:xfrm flipH="1" flipV="1">
            <a:off x="2452867" y="3761547"/>
            <a:ext cx="1" cy="25386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BA9F248-0D0A-40D2-A2E5-49BD6DD8D761}"/>
              </a:ext>
            </a:extLst>
          </p:cNvPr>
          <p:cNvCxnSpPr/>
          <p:nvPr/>
        </p:nvCxnSpPr>
        <p:spPr>
          <a:xfrm flipH="1" flipV="1">
            <a:off x="2904055" y="3750369"/>
            <a:ext cx="1" cy="25386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E04169A-98E3-4419-B6F3-257BC3D97D11}"/>
              </a:ext>
            </a:extLst>
          </p:cNvPr>
          <p:cNvCxnSpPr/>
          <p:nvPr/>
        </p:nvCxnSpPr>
        <p:spPr>
          <a:xfrm>
            <a:off x="2452867" y="3750369"/>
            <a:ext cx="451188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471AAB1-D5F5-4B5D-A231-CA14B8550528}"/>
              </a:ext>
            </a:extLst>
          </p:cNvPr>
          <p:cNvCxnSpPr/>
          <p:nvPr/>
        </p:nvCxnSpPr>
        <p:spPr>
          <a:xfrm flipV="1">
            <a:off x="1630324" y="3266201"/>
            <a:ext cx="0" cy="47299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A2DC2B0-91EA-4F2B-BD61-F86D9A8674BE}"/>
              </a:ext>
            </a:extLst>
          </p:cNvPr>
          <p:cNvCxnSpPr/>
          <p:nvPr/>
        </p:nvCxnSpPr>
        <p:spPr>
          <a:xfrm flipV="1">
            <a:off x="2678461" y="3277379"/>
            <a:ext cx="0" cy="47299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C7C04A5-D2C1-4950-B203-AEB926E729F8}"/>
              </a:ext>
            </a:extLst>
          </p:cNvPr>
          <p:cNvCxnSpPr/>
          <p:nvPr/>
        </p:nvCxnSpPr>
        <p:spPr>
          <a:xfrm>
            <a:off x="1630324" y="3266201"/>
            <a:ext cx="104813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E02EFE7-0AF9-46E1-9F19-F251546640F7}"/>
              </a:ext>
            </a:extLst>
          </p:cNvPr>
          <p:cNvCxnSpPr>
            <a:cxnSpLocks/>
          </p:cNvCxnSpPr>
          <p:nvPr/>
        </p:nvCxnSpPr>
        <p:spPr>
          <a:xfrm flipV="1">
            <a:off x="2154392" y="3034750"/>
            <a:ext cx="6628" cy="23145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A58B346-FB64-4FB7-A5AF-63E2D87BC982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3534364" y="3034750"/>
            <a:ext cx="0" cy="976108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017553F-DE0A-4047-9A87-0218FFA56D61}"/>
              </a:ext>
            </a:extLst>
          </p:cNvPr>
          <p:cNvCxnSpPr/>
          <p:nvPr/>
        </p:nvCxnSpPr>
        <p:spPr>
          <a:xfrm>
            <a:off x="2154392" y="2810500"/>
            <a:ext cx="13799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4A313DE-52BF-41A7-BB9D-C02B80BC02D2}"/>
              </a:ext>
            </a:extLst>
          </p:cNvPr>
          <p:cNvCxnSpPr/>
          <p:nvPr/>
        </p:nvCxnSpPr>
        <p:spPr>
          <a:xfrm>
            <a:off x="1086678" y="3034750"/>
            <a:ext cx="2994992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B1DE7CC-3553-4676-BFA4-6F17174776D5}"/>
                  </a:ext>
                </a:extLst>
              </p:cNvPr>
              <p:cNvSpPr txBox="1"/>
              <p:nvPr/>
            </p:nvSpPr>
            <p:spPr>
              <a:xfrm>
                <a:off x="5088835" y="2810500"/>
                <a:ext cx="249440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00B050"/>
                    </a:solidFill>
                  </a:rPr>
                  <a:t>Klaszter1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r>
                  <a:rPr lang="en-US" b="1" dirty="0">
                    <a:solidFill>
                      <a:schemeClr val="accent2">
                        <a:lumMod val="75000"/>
                      </a:schemeClr>
                    </a:solidFill>
                  </a:rPr>
                  <a:t>Klaszter2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  <a:endParaRPr lang="hu-HU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B1DE7CC-3553-4676-BFA4-6F17174776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8835" y="2810500"/>
                <a:ext cx="2494401" cy="646331"/>
              </a:xfrm>
              <a:prstGeom prst="rect">
                <a:avLst/>
              </a:prstGeom>
              <a:blipFill>
                <a:blip r:embed="rId7"/>
                <a:stretch>
                  <a:fillRect l="-2200" t="-4717" b="-1415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44">
            <a:extLst>
              <a:ext uri="{FF2B5EF4-FFF2-40B4-BE49-F238E27FC236}">
                <a16:creationId xmlns:a16="http://schemas.microsoft.com/office/drawing/2014/main" id="{9341E64D-C3CC-4273-B4DA-1234A8E81BF2}"/>
              </a:ext>
            </a:extLst>
          </p:cNvPr>
          <p:cNvSpPr/>
          <p:nvPr/>
        </p:nvSpPr>
        <p:spPr>
          <a:xfrm>
            <a:off x="2094759" y="2968489"/>
            <a:ext cx="132521" cy="13252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E506D91-D608-405D-AF19-6D04F033992D}"/>
              </a:ext>
            </a:extLst>
          </p:cNvPr>
          <p:cNvSpPr/>
          <p:nvPr/>
        </p:nvSpPr>
        <p:spPr>
          <a:xfrm>
            <a:off x="3466360" y="2975117"/>
            <a:ext cx="132521" cy="13252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1DB3591-1629-472B-B30E-6E4049A2E094}"/>
              </a:ext>
            </a:extLst>
          </p:cNvPr>
          <p:cNvCxnSpPr/>
          <p:nvPr/>
        </p:nvCxnSpPr>
        <p:spPr>
          <a:xfrm>
            <a:off x="2161020" y="2810500"/>
            <a:ext cx="0" cy="224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E045323-EA9D-43D3-8652-5FD112A9CBE1}"/>
              </a:ext>
            </a:extLst>
          </p:cNvPr>
          <p:cNvCxnSpPr/>
          <p:nvPr/>
        </p:nvCxnSpPr>
        <p:spPr>
          <a:xfrm>
            <a:off x="3532621" y="2803876"/>
            <a:ext cx="0" cy="224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608542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10D26-C48A-428A-8266-E9E72AF6C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2.1 – </a:t>
            </a:r>
            <a:r>
              <a:rPr lang="en-US" dirty="0" err="1"/>
              <a:t>Agglomeratív</a:t>
            </a:r>
            <a:r>
              <a:rPr lang="en-US" dirty="0"/>
              <a:t> </a:t>
            </a:r>
            <a:r>
              <a:rPr lang="en-US" dirty="0" err="1"/>
              <a:t>klaszterezés</a:t>
            </a:r>
            <a:r>
              <a:rPr lang="en-US" dirty="0"/>
              <a:t>, </a:t>
            </a:r>
            <a:r>
              <a:rPr lang="en-US" dirty="0" err="1"/>
              <a:t>dendogram</a:t>
            </a:r>
            <a:endParaRPr lang="hu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7EDBE-A6C2-46FB-A505-FEF8309B1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 </a:t>
            </a:r>
            <a:r>
              <a:rPr lang="en-US" dirty="0" err="1"/>
              <a:t>két</a:t>
            </a:r>
            <a:r>
              <a:rPr lang="en-US" dirty="0"/>
              <a:t> </a:t>
            </a:r>
            <a:r>
              <a:rPr lang="en-US" dirty="0" err="1"/>
              <a:t>klaszterbe</a:t>
            </a:r>
            <a:r>
              <a:rPr lang="en-US" dirty="0"/>
              <a:t> </a:t>
            </a:r>
            <a:r>
              <a:rPr lang="en-US" dirty="0" err="1"/>
              <a:t>szeretnénk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adatainkat</a:t>
            </a:r>
            <a:r>
              <a:rPr lang="en-US" dirty="0"/>
              <a:t> </a:t>
            </a:r>
            <a:r>
              <a:rPr lang="en-US" dirty="0" err="1"/>
              <a:t>sorolni</a:t>
            </a:r>
            <a:r>
              <a:rPr lang="en-US" dirty="0"/>
              <a:t>, </a:t>
            </a:r>
            <a:r>
              <a:rPr lang="en-US" dirty="0" err="1"/>
              <a:t>akkor</a:t>
            </a:r>
            <a:r>
              <a:rPr lang="en-US" dirty="0"/>
              <a:t> a </a:t>
            </a:r>
            <a:r>
              <a:rPr lang="en-US" dirty="0" err="1"/>
              <a:t>dendogrammot</a:t>
            </a:r>
            <a:r>
              <a:rPr lang="en-US" dirty="0"/>
              <a:t> a </a:t>
            </a:r>
            <a:r>
              <a:rPr lang="en-US" dirty="0" err="1"/>
              <a:t>megfelelő</a:t>
            </a:r>
            <a:r>
              <a:rPr lang="en-US" dirty="0"/>
              <a:t> </a:t>
            </a:r>
            <a:r>
              <a:rPr lang="en-US" dirty="0" err="1"/>
              <a:t>ponton</a:t>
            </a:r>
            <a:r>
              <a:rPr lang="en-US" dirty="0"/>
              <a:t> </a:t>
            </a:r>
            <a:r>
              <a:rPr lang="en-US" dirty="0" err="1"/>
              <a:t>elvágva</a:t>
            </a:r>
            <a:r>
              <a:rPr lang="en-US" dirty="0"/>
              <a:t> </a:t>
            </a:r>
            <a:r>
              <a:rPr lang="en-US" dirty="0" err="1"/>
              <a:t>kapjuk</a:t>
            </a:r>
            <a:r>
              <a:rPr lang="en-US" dirty="0"/>
              <a:t> meg </a:t>
            </a:r>
            <a:r>
              <a:rPr lang="en-US" dirty="0" err="1"/>
              <a:t>őket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Ha 3 </a:t>
            </a:r>
            <a:r>
              <a:rPr lang="en-US" dirty="0" err="1"/>
              <a:t>klasztert</a:t>
            </a:r>
            <a:r>
              <a:rPr lang="en-US" dirty="0"/>
              <a:t> </a:t>
            </a:r>
            <a:r>
              <a:rPr lang="en-US" dirty="0" err="1"/>
              <a:t>szeretnénk</a:t>
            </a:r>
            <a:r>
              <a:rPr lang="en-US" dirty="0"/>
              <a:t>, </a:t>
            </a:r>
            <a:r>
              <a:rPr lang="en-US" dirty="0" err="1"/>
              <a:t>akkor</a:t>
            </a:r>
            <a:r>
              <a:rPr lang="en-US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E2FD0D7-4EF2-493E-BBF1-49709BC6FE0B}"/>
                  </a:ext>
                </a:extLst>
              </p:cNvPr>
              <p:cNvSpPr txBox="1"/>
              <p:nvPr/>
            </p:nvSpPr>
            <p:spPr>
              <a:xfrm>
                <a:off x="1266808" y="4004230"/>
                <a:ext cx="2758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E2FD0D7-4EF2-493E-BBF1-49709BC6FE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808" y="4004230"/>
                <a:ext cx="275845" cy="276999"/>
              </a:xfrm>
              <a:prstGeom prst="rect">
                <a:avLst/>
              </a:prstGeom>
              <a:blipFill>
                <a:blip r:embed="rId2"/>
                <a:stretch>
                  <a:fillRect l="-22222" r="-6667" b="-2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AD14C45-E80B-4892-ABEF-B727D1324F1B}"/>
                  </a:ext>
                </a:extLst>
              </p:cNvPr>
              <p:cNvSpPr txBox="1"/>
              <p:nvPr/>
            </p:nvSpPr>
            <p:spPr>
              <a:xfrm>
                <a:off x="1763767" y="3997606"/>
                <a:ext cx="2811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AD14C45-E80B-4892-ABEF-B727D1324F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767" y="3997606"/>
                <a:ext cx="281166" cy="276999"/>
              </a:xfrm>
              <a:prstGeom prst="rect">
                <a:avLst/>
              </a:prstGeom>
              <a:blipFill>
                <a:blip r:embed="rId3"/>
                <a:stretch>
                  <a:fillRect l="-19565" r="-10870" b="-2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C278B70-30CC-4A08-99B3-8A57CD567741}"/>
                  </a:ext>
                </a:extLst>
              </p:cNvPr>
              <p:cNvSpPr txBox="1"/>
              <p:nvPr/>
            </p:nvSpPr>
            <p:spPr>
              <a:xfrm>
                <a:off x="2307107" y="3997606"/>
                <a:ext cx="2811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C278B70-30CC-4A08-99B3-8A57CD5677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7107" y="3997606"/>
                <a:ext cx="281166" cy="276999"/>
              </a:xfrm>
              <a:prstGeom prst="rect">
                <a:avLst/>
              </a:prstGeom>
              <a:blipFill>
                <a:blip r:embed="rId4"/>
                <a:stretch>
                  <a:fillRect l="-19149" r="-8511" b="-2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5B2B416-98CA-4ECA-95E8-A4E1E96A6406}"/>
                  </a:ext>
                </a:extLst>
              </p:cNvPr>
              <p:cNvSpPr txBox="1"/>
              <p:nvPr/>
            </p:nvSpPr>
            <p:spPr>
              <a:xfrm>
                <a:off x="2823938" y="4010858"/>
                <a:ext cx="2794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5B2B416-98CA-4ECA-95E8-A4E1E96A64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938" y="4010858"/>
                <a:ext cx="279435" cy="276999"/>
              </a:xfrm>
              <a:prstGeom prst="rect">
                <a:avLst/>
              </a:prstGeom>
              <a:blipFill>
                <a:blip r:embed="rId5"/>
                <a:stretch>
                  <a:fillRect l="-19565" r="-10870" b="-2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A83B63F-040A-4239-9BC3-DB2B0C2DB2A9}"/>
                  </a:ext>
                </a:extLst>
              </p:cNvPr>
              <p:cNvSpPr txBox="1"/>
              <p:nvPr/>
            </p:nvSpPr>
            <p:spPr>
              <a:xfrm>
                <a:off x="3393781" y="4010858"/>
                <a:ext cx="2811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A83B63F-040A-4239-9BC3-DB2B0C2DB2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3781" y="4010858"/>
                <a:ext cx="281166" cy="276999"/>
              </a:xfrm>
              <a:prstGeom prst="rect">
                <a:avLst/>
              </a:prstGeom>
              <a:blipFill>
                <a:blip r:embed="rId6"/>
                <a:stretch>
                  <a:fillRect l="-19565" r="-10870" b="-2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E5D275-C7D3-44A8-A57E-78105D517CC6}"/>
              </a:ext>
            </a:extLst>
          </p:cNvPr>
          <p:cNvCxnSpPr>
            <a:stCxn id="4" idx="0"/>
          </p:cNvCxnSpPr>
          <p:nvPr/>
        </p:nvCxnSpPr>
        <p:spPr>
          <a:xfrm flipH="1" flipV="1">
            <a:off x="1404730" y="3750369"/>
            <a:ext cx="1" cy="25386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13C931F-C13C-4B46-BBCB-234B1F29FD0C}"/>
              </a:ext>
            </a:extLst>
          </p:cNvPr>
          <p:cNvCxnSpPr/>
          <p:nvPr/>
        </p:nvCxnSpPr>
        <p:spPr>
          <a:xfrm flipH="1" flipV="1">
            <a:off x="1855918" y="3739191"/>
            <a:ext cx="1" cy="25386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A6228F5-A0C3-4D5E-B28A-50BD641B5F54}"/>
              </a:ext>
            </a:extLst>
          </p:cNvPr>
          <p:cNvCxnSpPr/>
          <p:nvPr/>
        </p:nvCxnSpPr>
        <p:spPr>
          <a:xfrm>
            <a:off x="1404730" y="3739191"/>
            <a:ext cx="451188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A43A5B0-1CEA-401D-A266-806FBB1349DE}"/>
              </a:ext>
            </a:extLst>
          </p:cNvPr>
          <p:cNvCxnSpPr/>
          <p:nvPr/>
        </p:nvCxnSpPr>
        <p:spPr>
          <a:xfrm flipH="1" flipV="1">
            <a:off x="2452867" y="3761547"/>
            <a:ext cx="1" cy="25386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BA9F248-0D0A-40D2-A2E5-49BD6DD8D761}"/>
              </a:ext>
            </a:extLst>
          </p:cNvPr>
          <p:cNvCxnSpPr/>
          <p:nvPr/>
        </p:nvCxnSpPr>
        <p:spPr>
          <a:xfrm flipH="1" flipV="1">
            <a:off x="2904055" y="3750369"/>
            <a:ext cx="1" cy="25386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E04169A-98E3-4419-B6F3-257BC3D97D11}"/>
              </a:ext>
            </a:extLst>
          </p:cNvPr>
          <p:cNvCxnSpPr/>
          <p:nvPr/>
        </p:nvCxnSpPr>
        <p:spPr>
          <a:xfrm>
            <a:off x="2452867" y="3750369"/>
            <a:ext cx="451188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471AAB1-D5F5-4B5D-A231-CA14B8550528}"/>
              </a:ext>
            </a:extLst>
          </p:cNvPr>
          <p:cNvCxnSpPr/>
          <p:nvPr/>
        </p:nvCxnSpPr>
        <p:spPr>
          <a:xfrm flipV="1">
            <a:off x="1630324" y="3266201"/>
            <a:ext cx="0" cy="47299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A2DC2B0-91EA-4F2B-BD61-F86D9A8674BE}"/>
              </a:ext>
            </a:extLst>
          </p:cNvPr>
          <p:cNvCxnSpPr/>
          <p:nvPr/>
        </p:nvCxnSpPr>
        <p:spPr>
          <a:xfrm flipV="1">
            <a:off x="2678461" y="3277379"/>
            <a:ext cx="0" cy="47299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C7C04A5-D2C1-4950-B203-AEB926E729F8}"/>
              </a:ext>
            </a:extLst>
          </p:cNvPr>
          <p:cNvCxnSpPr/>
          <p:nvPr/>
        </p:nvCxnSpPr>
        <p:spPr>
          <a:xfrm>
            <a:off x="1630324" y="3266201"/>
            <a:ext cx="104813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E02EFE7-0AF9-46E1-9F19-F251546640F7}"/>
              </a:ext>
            </a:extLst>
          </p:cNvPr>
          <p:cNvCxnSpPr>
            <a:cxnSpLocks/>
          </p:cNvCxnSpPr>
          <p:nvPr/>
        </p:nvCxnSpPr>
        <p:spPr>
          <a:xfrm flipV="1">
            <a:off x="2154392" y="3034750"/>
            <a:ext cx="6628" cy="23145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A58B346-FB64-4FB7-A5AF-63E2D87BC982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3534364" y="3034750"/>
            <a:ext cx="0" cy="976108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017553F-DE0A-4047-9A87-0218FFA56D61}"/>
              </a:ext>
            </a:extLst>
          </p:cNvPr>
          <p:cNvCxnSpPr/>
          <p:nvPr/>
        </p:nvCxnSpPr>
        <p:spPr>
          <a:xfrm>
            <a:off x="2154392" y="2810500"/>
            <a:ext cx="13799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4A313DE-52BF-41A7-BB9D-C02B80BC02D2}"/>
              </a:ext>
            </a:extLst>
          </p:cNvPr>
          <p:cNvCxnSpPr/>
          <p:nvPr/>
        </p:nvCxnSpPr>
        <p:spPr>
          <a:xfrm>
            <a:off x="1086678" y="3034750"/>
            <a:ext cx="2994992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B1DE7CC-3553-4676-BFA4-6F17174776D5}"/>
                  </a:ext>
                </a:extLst>
              </p:cNvPr>
              <p:cNvSpPr txBox="1"/>
              <p:nvPr/>
            </p:nvSpPr>
            <p:spPr>
              <a:xfrm>
                <a:off x="5088835" y="2810500"/>
                <a:ext cx="249440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00B050"/>
                    </a:solidFill>
                  </a:rPr>
                  <a:t>Klaszter1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r>
                  <a:rPr lang="en-US" b="1" dirty="0">
                    <a:solidFill>
                      <a:schemeClr val="accent2">
                        <a:lumMod val="75000"/>
                      </a:schemeClr>
                    </a:solidFill>
                  </a:rPr>
                  <a:t>Klaszter2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  <a:endParaRPr lang="hu-HU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B1DE7CC-3553-4676-BFA4-6F17174776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8835" y="2810500"/>
                <a:ext cx="2494401" cy="646331"/>
              </a:xfrm>
              <a:prstGeom prst="rect">
                <a:avLst/>
              </a:prstGeom>
              <a:blipFill>
                <a:blip r:embed="rId7"/>
                <a:stretch>
                  <a:fillRect l="-2200" t="-4717" b="-1415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EA20FDD-50CE-412B-88FE-D127503EF42D}"/>
                  </a:ext>
                </a:extLst>
              </p:cNvPr>
              <p:cNvSpPr txBox="1"/>
              <p:nvPr/>
            </p:nvSpPr>
            <p:spPr>
              <a:xfrm>
                <a:off x="1273436" y="6449254"/>
                <a:ext cx="2758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EA20FDD-50CE-412B-88FE-D127503EF4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3436" y="6449254"/>
                <a:ext cx="275845" cy="276999"/>
              </a:xfrm>
              <a:prstGeom prst="rect">
                <a:avLst/>
              </a:prstGeom>
              <a:blipFill>
                <a:blip r:embed="rId8"/>
                <a:stretch>
                  <a:fillRect l="-22222" r="-6667" b="-2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B5B7E1A-B0A8-4418-A14C-F3A623F657C4}"/>
                  </a:ext>
                </a:extLst>
              </p:cNvPr>
              <p:cNvSpPr txBox="1"/>
              <p:nvPr/>
            </p:nvSpPr>
            <p:spPr>
              <a:xfrm>
                <a:off x="1770395" y="6442630"/>
                <a:ext cx="2811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B5B7E1A-B0A8-4418-A14C-F3A623F657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0395" y="6442630"/>
                <a:ext cx="281166" cy="276999"/>
              </a:xfrm>
              <a:prstGeom prst="rect">
                <a:avLst/>
              </a:prstGeom>
              <a:blipFill>
                <a:blip r:embed="rId9"/>
                <a:stretch>
                  <a:fillRect l="-19149" r="-8511" b="-2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11FF64D-7BFA-416D-827F-AD482795E941}"/>
                  </a:ext>
                </a:extLst>
              </p:cNvPr>
              <p:cNvSpPr txBox="1"/>
              <p:nvPr/>
            </p:nvSpPr>
            <p:spPr>
              <a:xfrm>
                <a:off x="2313735" y="6442630"/>
                <a:ext cx="2811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11FF64D-7BFA-416D-827F-AD482795E9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3735" y="6442630"/>
                <a:ext cx="281166" cy="276999"/>
              </a:xfrm>
              <a:prstGeom prst="rect">
                <a:avLst/>
              </a:prstGeom>
              <a:blipFill>
                <a:blip r:embed="rId10"/>
                <a:stretch>
                  <a:fillRect l="-19565" r="-8696" b="-2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2DF1824-53A0-46BD-8A55-AACE88BD5238}"/>
                  </a:ext>
                </a:extLst>
              </p:cNvPr>
              <p:cNvSpPr txBox="1"/>
              <p:nvPr/>
            </p:nvSpPr>
            <p:spPr>
              <a:xfrm>
                <a:off x="2830566" y="6455882"/>
                <a:ext cx="2794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2DF1824-53A0-46BD-8A55-AACE88BD52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0566" y="6455882"/>
                <a:ext cx="279435" cy="276999"/>
              </a:xfrm>
              <a:prstGeom prst="rect">
                <a:avLst/>
              </a:prstGeom>
              <a:blipFill>
                <a:blip r:embed="rId11"/>
                <a:stretch>
                  <a:fillRect l="-19565" r="-10870" b="-2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C8B6DB1-6C35-4CAC-9026-2CFBD7E719B3}"/>
                  </a:ext>
                </a:extLst>
              </p:cNvPr>
              <p:cNvSpPr txBox="1"/>
              <p:nvPr/>
            </p:nvSpPr>
            <p:spPr>
              <a:xfrm>
                <a:off x="3400409" y="6455882"/>
                <a:ext cx="2811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C8B6DB1-6C35-4CAC-9026-2CFBD7E719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0409" y="6455882"/>
                <a:ext cx="281166" cy="276999"/>
              </a:xfrm>
              <a:prstGeom prst="rect">
                <a:avLst/>
              </a:prstGeom>
              <a:blipFill>
                <a:blip r:embed="rId12"/>
                <a:stretch>
                  <a:fillRect l="-19565" r="-10870" b="-2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A347037-CC76-4010-801E-24B24EFEDABF}"/>
              </a:ext>
            </a:extLst>
          </p:cNvPr>
          <p:cNvCxnSpPr>
            <a:stCxn id="26" idx="0"/>
          </p:cNvCxnSpPr>
          <p:nvPr/>
        </p:nvCxnSpPr>
        <p:spPr>
          <a:xfrm flipH="1" flipV="1">
            <a:off x="1411358" y="6195393"/>
            <a:ext cx="1" cy="25386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51ACBBB-7EE4-4CA3-8BEE-5D2B5086F547}"/>
              </a:ext>
            </a:extLst>
          </p:cNvPr>
          <p:cNvCxnSpPr/>
          <p:nvPr/>
        </p:nvCxnSpPr>
        <p:spPr>
          <a:xfrm flipH="1" flipV="1">
            <a:off x="1862546" y="6184215"/>
            <a:ext cx="1" cy="25386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7B9FF86-F91E-4EFC-919D-947426E9DF98}"/>
              </a:ext>
            </a:extLst>
          </p:cNvPr>
          <p:cNvCxnSpPr/>
          <p:nvPr/>
        </p:nvCxnSpPr>
        <p:spPr>
          <a:xfrm>
            <a:off x="1411358" y="6184215"/>
            <a:ext cx="451188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76B0B9D-D6A7-4C13-AA51-7D2577ED5E4C}"/>
              </a:ext>
            </a:extLst>
          </p:cNvPr>
          <p:cNvCxnSpPr/>
          <p:nvPr/>
        </p:nvCxnSpPr>
        <p:spPr>
          <a:xfrm flipH="1" flipV="1">
            <a:off x="2459495" y="6206571"/>
            <a:ext cx="1" cy="253861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B71A048-FD96-4CBB-9FFB-B220CBB991DF}"/>
              </a:ext>
            </a:extLst>
          </p:cNvPr>
          <p:cNvCxnSpPr/>
          <p:nvPr/>
        </p:nvCxnSpPr>
        <p:spPr>
          <a:xfrm flipH="1" flipV="1">
            <a:off x="2910683" y="6195393"/>
            <a:ext cx="1" cy="253861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538A1A6-EB14-41E2-9C95-9D0385BF41CF}"/>
              </a:ext>
            </a:extLst>
          </p:cNvPr>
          <p:cNvCxnSpPr/>
          <p:nvPr/>
        </p:nvCxnSpPr>
        <p:spPr>
          <a:xfrm>
            <a:off x="2459495" y="6195393"/>
            <a:ext cx="451188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81B36CD-B874-440D-8AFE-A1640A391E51}"/>
              </a:ext>
            </a:extLst>
          </p:cNvPr>
          <p:cNvCxnSpPr>
            <a:cxnSpLocks/>
            <a:endCxn id="47" idx="4"/>
          </p:cNvCxnSpPr>
          <p:nvPr/>
        </p:nvCxnSpPr>
        <p:spPr>
          <a:xfrm flipV="1">
            <a:off x="1636952" y="6036370"/>
            <a:ext cx="607" cy="14784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77699D6-7D23-484E-898E-28336BFF34F8}"/>
              </a:ext>
            </a:extLst>
          </p:cNvPr>
          <p:cNvCxnSpPr>
            <a:cxnSpLocks/>
            <a:endCxn id="48" idx="4"/>
          </p:cNvCxnSpPr>
          <p:nvPr/>
        </p:nvCxnSpPr>
        <p:spPr>
          <a:xfrm flipV="1">
            <a:off x="2685089" y="6029746"/>
            <a:ext cx="6018" cy="165648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BE66C60-D8FE-4F7F-9868-41D349D5E047}"/>
              </a:ext>
            </a:extLst>
          </p:cNvPr>
          <p:cNvCxnSpPr>
            <a:cxnSpLocks/>
          </p:cNvCxnSpPr>
          <p:nvPr/>
        </p:nvCxnSpPr>
        <p:spPr>
          <a:xfrm>
            <a:off x="1636952" y="5711225"/>
            <a:ext cx="10481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3E4DC13-AAD9-40D8-B731-DEE13F5794E9}"/>
              </a:ext>
            </a:extLst>
          </p:cNvPr>
          <p:cNvCxnSpPr/>
          <p:nvPr/>
        </p:nvCxnSpPr>
        <p:spPr>
          <a:xfrm flipV="1">
            <a:off x="2161020" y="5255524"/>
            <a:ext cx="0" cy="4557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FCE16E2-F442-4F2F-9C94-F2C87A6B61D2}"/>
              </a:ext>
            </a:extLst>
          </p:cNvPr>
          <p:cNvCxnSpPr>
            <a:cxnSpLocks/>
            <a:stCxn id="30" idx="0"/>
            <a:endCxn id="49" idx="4"/>
          </p:cNvCxnSpPr>
          <p:nvPr/>
        </p:nvCxnSpPr>
        <p:spPr>
          <a:xfrm flipV="1">
            <a:off x="3540992" y="6036374"/>
            <a:ext cx="4882" cy="41950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A5D7CD9-4C79-4DFA-821C-3114D3C843B1}"/>
              </a:ext>
            </a:extLst>
          </p:cNvPr>
          <p:cNvCxnSpPr/>
          <p:nvPr/>
        </p:nvCxnSpPr>
        <p:spPr>
          <a:xfrm>
            <a:off x="2161020" y="5255524"/>
            <a:ext cx="13799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7C1AC86-0CC3-458D-A75B-7C90722A2AFF}"/>
              </a:ext>
            </a:extLst>
          </p:cNvPr>
          <p:cNvCxnSpPr/>
          <p:nvPr/>
        </p:nvCxnSpPr>
        <p:spPr>
          <a:xfrm>
            <a:off x="1093306" y="5970100"/>
            <a:ext cx="2994992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F2467D9-3FEF-497A-BB37-B9C3E82B7361}"/>
                  </a:ext>
                </a:extLst>
              </p:cNvPr>
              <p:cNvSpPr txBox="1"/>
              <p:nvPr/>
            </p:nvSpPr>
            <p:spPr>
              <a:xfrm>
                <a:off x="5095463" y="5255524"/>
                <a:ext cx="1938672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00B050"/>
                    </a:solidFill>
                  </a:rPr>
                  <a:t>Klaszter1 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r>
                  <a:rPr lang="en-US" b="1" dirty="0">
                    <a:solidFill>
                      <a:schemeClr val="accent2">
                        <a:lumMod val="75000"/>
                      </a:schemeClr>
                    </a:solidFill>
                  </a:rPr>
                  <a:t>Klaszter2 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r>
                  <a:rPr lang="en-US" b="1" dirty="0">
                    <a:solidFill>
                      <a:srgbClr val="7030A0"/>
                    </a:solidFill>
                  </a:rPr>
                  <a:t>Klaszter3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hu-HU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F2467D9-3FEF-497A-BB37-B9C3E82B73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463" y="5255524"/>
                <a:ext cx="1938672" cy="923330"/>
              </a:xfrm>
              <a:prstGeom prst="rect">
                <a:avLst/>
              </a:prstGeom>
              <a:blipFill>
                <a:blip r:embed="rId13"/>
                <a:stretch>
                  <a:fillRect l="-2830" t="-3289" b="-921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44">
            <a:extLst>
              <a:ext uri="{FF2B5EF4-FFF2-40B4-BE49-F238E27FC236}">
                <a16:creationId xmlns:a16="http://schemas.microsoft.com/office/drawing/2014/main" id="{9341E64D-C3CC-4273-B4DA-1234A8E81BF2}"/>
              </a:ext>
            </a:extLst>
          </p:cNvPr>
          <p:cNvSpPr/>
          <p:nvPr/>
        </p:nvSpPr>
        <p:spPr>
          <a:xfrm>
            <a:off x="2094759" y="2968489"/>
            <a:ext cx="132521" cy="13252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E506D91-D608-405D-AF19-6D04F033992D}"/>
              </a:ext>
            </a:extLst>
          </p:cNvPr>
          <p:cNvSpPr/>
          <p:nvPr/>
        </p:nvSpPr>
        <p:spPr>
          <a:xfrm>
            <a:off x="3466360" y="2975117"/>
            <a:ext cx="132521" cy="13252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0A0972FB-A76D-4678-99DD-1C47F28A80B6}"/>
              </a:ext>
            </a:extLst>
          </p:cNvPr>
          <p:cNvSpPr/>
          <p:nvPr/>
        </p:nvSpPr>
        <p:spPr>
          <a:xfrm>
            <a:off x="1571298" y="5903849"/>
            <a:ext cx="132521" cy="13252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B4ACFA7-78E9-4DEC-BAA5-D66F468AB025}"/>
              </a:ext>
            </a:extLst>
          </p:cNvPr>
          <p:cNvSpPr/>
          <p:nvPr/>
        </p:nvSpPr>
        <p:spPr>
          <a:xfrm>
            <a:off x="2624846" y="5897225"/>
            <a:ext cx="132521" cy="13252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B069F123-0C8E-451D-A8B0-FDD20D35E2B1}"/>
              </a:ext>
            </a:extLst>
          </p:cNvPr>
          <p:cNvSpPr/>
          <p:nvPr/>
        </p:nvSpPr>
        <p:spPr>
          <a:xfrm>
            <a:off x="3479613" y="5903853"/>
            <a:ext cx="132521" cy="13252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1DB3591-1629-472B-B30E-6E4049A2E094}"/>
              </a:ext>
            </a:extLst>
          </p:cNvPr>
          <p:cNvCxnSpPr/>
          <p:nvPr/>
        </p:nvCxnSpPr>
        <p:spPr>
          <a:xfrm>
            <a:off x="2161020" y="2810500"/>
            <a:ext cx="0" cy="224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E045323-EA9D-43D3-8652-5FD112A9CBE1}"/>
              </a:ext>
            </a:extLst>
          </p:cNvPr>
          <p:cNvCxnSpPr/>
          <p:nvPr/>
        </p:nvCxnSpPr>
        <p:spPr>
          <a:xfrm>
            <a:off x="3532621" y="2803876"/>
            <a:ext cx="0" cy="224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FA1EA5F-1BCC-4F94-8015-19ECE2BAA50F}"/>
              </a:ext>
            </a:extLst>
          </p:cNvPr>
          <p:cNvCxnSpPr>
            <a:endCxn id="47" idx="0"/>
          </p:cNvCxnSpPr>
          <p:nvPr/>
        </p:nvCxnSpPr>
        <p:spPr>
          <a:xfrm>
            <a:off x="1636952" y="5711225"/>
            <a:ext cx="607" cy="192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2697F4C3-0622-4EA0-8271-3B5CE7BC1A39}"/>
              </a:ext>
            </a:extLst>
          </p:cNvPr>
          <p:cNvCxnSpPr>
            <a:cxnSpLocks/>
            <a:endCxn id="48" idx="0"/>
          </p:cNvCxnSpPr>
          <p:nvPr/>
        </p:nvCxnSpPr>
        <p:spPr>
          <a:xfrm>
            <a:off x="2691107" y="5711225"/>
            <a:ext cx="0" cy="18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ACD1E4BD-6B89-4560-91B1-0BF8B299EE42}"/>
              </a:ext>
            </a:extLst>
          </p:cNvPr>
          <p:cNvCxnSpPr>
            <a:cxnSpLocks/>
            <a:endCxn id="49" idx="0"/>
          </p:cNvCxnSpPr>
          <p:nvPr/>
        </p:nvCxnSpPr>
        <p:spPr>
          <a:xfrm>
            <a:off x="3545874" y="5255524"/>
            <a:ext cx="0" cy="6483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54561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073B1-EAF2-4F34-B7DB-1E9DE96EF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2.1 – S</a:t>
            </a:r>
            <a:r>
              <a:rPr lang="hu-HU" dirty="0"/>
              <a:t>ű</a:t>
            </a:r>
            <a:r>
              <a:rPr lang="en-US" dirty="0"/>
              <a:t>r</a:t>
            </a:r>
            <a:r>
              <a:rPr lang="hu-HU" dirty="0"/>
              <a:t>ű</a:t>
            </a:r>
            <a:r>
              <a:rPr lang="en-US" dirty="0" err="1"/>
              <a:t>ség</a:t>
            </a:r>
            <a:r>
              <a:rPr lang="en-US" dirty="0"/>
              <a:t> </a:t>
            </a:r>
            <a:r>
              <a:rPr lang="en-US" dirty="0" err="1"/>
              <a:t>alapú</a:t>
            </a:r>
            <a:r>
              <a:rPr lang="en-US" dirty="0"/>
              <a:t> </a:t>
            </a:r>
            <a:r>
              <a:rPr lang="en-US" dirty="0" err="1"/>
              <a:t>klaszterezés</a:t>
            </a:r>
            <a:r>
              <a:rPr lang="en-US" dirty="0"/>
              <a:t> (DBSCAN)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D45FE1-90E7-48CF-B133-204498F894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u-HU" dirty="0"/>
                  <a:t>Összefüggő, sűrű komponenseket próbál az adatban keresni</a:t>
                </a:r>
              </a:p>
              <a:p>
                <a:r>
                  <a:rPr lang="hu-HU" dirty="0"/>
                  <a:t>Választunk egy tetszőleges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hu-HU" dirty="0"/>
                  <a:t> távolságot és egy minimális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hu-HU" dirty="0"/>
                  <a:t> szomszédság méretet</a:t>
                </a:r>
              </a:p>
              <a:p>
                <a:r>
                  <a:rPr lang="hu-HU" dirty="0"/>
                  <a:t>Minden pontnak megkeressük azokat a szomszédjait, amik legföljebb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hu-HU" dirty="0"/>
                  <a:t> távolságra vannak tőle</a:t>
                </a:r>
              </a:p>
              <a:p>
                <a:r>
                  <a:rPr lang="hu-HU" dirty="0"/>
                  <a:t>Építünk egy gráfot</a:t>
                </a:r>
              </a:p>
              <a:p>
                <a:pPr lvl="1"/>
                <a:r>
                  <a:rPr lang="hu-HU" dirty="0"/>
                  <a:t>A gráf pontjai az adatpontjaink</a:t>
                </a:r>
              </a:p>
              <a:p>
                <a:pPr lvl="1"/>
                <a:r>
                  <a:rPr lang="hu-HU" dirty="0"/>
                  <a:t>Két pont között fut él, ha legföljebb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hu-HU" dirty="0"/>
                  <a:t> távolságra vannak egymástól</a:t>
                </a:r>
              </a:p>
              <a:p>
                <a:endParaRPr lang="hu-H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D45FE1-90E7-48CF-B133-204498F894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872416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073B1-EAF2-4F34-B7DB-1E9DE96EF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2.1 – S</a:t>
            </a:r>
            <a:r>
              <a:rPr lang="hu-HU" dirty="0"/>
              <a:t>ű</a:t>
            </a:r>
            <a:r>
              <a:rPr lang="en-US" dirty="0"/>
              <a:t>r</a:t>
            </a:r>
            <a:r>
              <a:rPr lang="hu-HU" dirty="0"/>
              <a:t>ű</a:t>
            </a:r>
            <a:r>
              <a:rPr lang="en-US" dirty="0" err="1"/>
              <a:t>ség</a:t>
            </a:r>
            <a:r>
              <a:rPr lang="en-US" dirty="0"/>
              <a:t> </a:t>
            </a:r>
            <a:r>
              <a:rPr lang="en-US" dirty="0" err="1"/>
              <a:t>alapú</a:t>
            </a:r>
            <a:r>
              <a:rPr lang="en-US" dirty="0"/>
              <a:t> </a:t>
            </a:r>
            <a:r>
              <a:rPr lang="en-US" dirty="0" err="1"/>
              <a:t>klaszterezés</a:t>
            </a:r>
            <a:r>
              <a:rPr lang="en-US" dirty="0"/>
              <a:t> (DBSCAN)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D45FE1-90E7-48CF-B133-204498F894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hu-HU" dirty="0"/>
                  <a:t>Definíciók</a:t>
                </a:r>
              </a:p>
              <a:p>
                <a:pPr lvl="1"/>
                <a:r>
                  <a:rPr lang="hu-HU" b="1" dirty="0" err="1"/>
                  <a:t>Core</a:t>
                </a:r>
                <a:r>
                  <a:rPr lang="hu-HU" b="1" dirty="0"/>
                  <a:t> pont</a:t>
                </a:r>
                <a:r>
                  <a:rPr lang="hu-HU" dirty="0"/>
                  <a:t>: olyan pont, aminek az 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hu-HU" dirty="0"/>
                  <a:t>-</a:t>
                </a:r>
                <a:r>
                  <a:rPr lang="hu-HU" dirty="0" err="1"/>
                  <a:t>sugarú</a:t>
                </a:r>
                <a:r>
                  <a:rPr lang="hu-HU" dirty="0"/>
                  <a:t> környezetében legalább 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hu-HU" dirty="0"/>
                  <a:t> pont található (beleértve magát a pontot is, azaz a fokszáma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hu-HU" dirty="0"/>
                  <a:t>)</a:t>
                </a:r>
              </a:p>
              <a:p>
                <a:pPr lvl="1"/>
                <a:r>
                  <a:rPr lang="hu-HU" dirty="0"/>
                  <a:t>Egy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hu-HU" dirty="0"/>
                  <a:t> pont </a:t>
                </a:r>
                <a:r>
                  <a:rPr lang="hu-HU" b="1" dirty="0"/>
                  <a:t>közvetlenül elérhető</a:t>
                </a:r>
                <a:r>
                  <a:rPr lang="hu-HU" dirty="0"/>
                  <a:t> a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hu-HU" b="1" dirty="0"/>
                  <a:t> </a:t>
                </a:r>
                <a:r>
                  <a:rPr lang="hu-HU" dirty="0"/>
                  <a:t>pontból, ha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hu-HU" b="1" dirty="0"/>
                  <a:t> </a:t>
                </a:r>
                <a:r>
                  <a:rPr lang="hu-HU" dirty="0" err="1"/>
                  <a:t>core</a:t>
                </a:r>
                <a:r>
                  <a:rPr lang="hu-HU" dirty="0"/>
                  <a:t> pont és a gráfban létezik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hu-HU" dirty="0"/>
                  <a:t> él</a:t>
                </a:r>
              </a:p>
              <a:p>
                <a:pPr lvl="1"/>
                <a:r>
                  <a:rPr lang="hu-HU" dirty="0"/>
                  <a:t>Egy 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hu-HU" dirty="0"/>
                  <a:t> pont </a:t>
                </a:r>
                <a:r>
                  <a:rPr lang="hu-HU" b="1" dirty="0"/>
                  <a:t>elérhető</a:t>
                </a:r>
                <a:r>
                  <a:rPr lang="hu-HU" dirty="0"/>
                  <a:t> a 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hu-HU" b="1" dirty="0"/>
                  <a:t> </a:t>
                </a:r>
                <a:r>
                  <a:rPr lang="hu-HU" dirty="0"/>
                  <a:t>pontból, ha a gráfban létezik egy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u-H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hu-H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,…</m:t>
                        </m:r>
                        <m:sSub>
                          <m:sSubPr>
                            <m:ctrlPr>
                              <a:rPr lang="hu-H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hu-HU" dirty="0"/>
                  <a:t> út úgy, hogy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hu-HU" dirty="0"/>
                  <a:t> közvetlenül elérhető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hu-HU" dirty="0"/>
                  <a:t>-</a:t>
                </a:r>
                <a:r>
                  <a:rPr lang="hu-HU" dirty="0" err="1"/>
                  <a:t>ből</a:t>
                </a:r>
                <a:r>
                  <a:rPr lang="hu-HU" dirty="0"/>
                  <a:t>, valamint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u-HU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hu-HU" dirty="0"/>
                  <a:t> és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hu-HU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hu-HU" dirty="0"/>
              </a:p>
              <a:p>
                <a:pPr lvl="2"/>
                <a:r>
                  <a:rPr lang="hu-HU" dirty="0"/>
                  <a:t>Azaz létezik a gráfban egy olyan út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hu-HU" dirty="0"/>
                  <a:t> és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hu-HU" dirty="0"/>
                  <a:t> között, amiben az összes köztes pont </a:t>
                </a:r>
                <a:r>
                  <a:rPr lang="hu-HU" dirty="0" err="1"/>
                  <a:t>core</a:t>
                </a:r>
                <a:r>
                  <a:rPr lang="hu-HU" dirty="0"/>
                  <a:t> pont</a:t>
                </a:r>
              </a:p>
              <a:p>
                <a:pPr lvl="1"/>
                <a:r>
                  <a:rPr lang="hu-HU" dirty="0"/>
                  <a:t>Ha egy pont egyetlen másik pontból sem érhető el, akkor az </a:t>
                </a:r>
                <a:r>
                  <a:rPr lang="hu-HU" b="1" dirty="0" err="1"/>
                  <a:t>outlier</a:t>
                </a:r>
                <a:endParaRPr lang="hu-HU" b="1" dirty="0"/>
              </a:p>
              <a:p>
                <a:pPr lvl="1"/>
                <a:r>
                  <a:rPr lang="hu-HU" b="1" dirty="0"/>
                  <a:t>Klaszter:</a:t>
                </a:r>
                <a:r>
                  <a:rPr lang="hu-HU" dirty="0"/>
                  <a:t> azon pontok halmaza, amelyből két tetszőleges pontot kiválasztva a két pont mindig elérhető (azaz bármely két pont között létezik egy pusztán </a:t>
                </a:r>
                <a:r>
                  <a:rPr lang="hu-HU" dirty="0" err="1"/>
                  <a:t>core</a:t>
                </a:r>
                <a:r>
                  <a:rPr lang="hu-HU" dirty="0"/>
                  <a:t> pontokból álló út)</a:t>
                </a:r>
                <a:endParaRPr lang="hu-HU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D45FE1-90E7-48CF-B133-204498F894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754159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073B1-EAF2-4F34-B7DB-1E9DE96EF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2.1 – S</a:t>
            </a:r>
            <a:r>
              <a:rPr lang="hu-HU" dirty="0"/>
              <a:t>ű</a:t>
            </a:r>
            <a:r>
              <a:rPr lang="en-US" dirty="0"/>
              <a:t>r</a:t>
            </a:r>
            <a:r>
              <a:rPr lang="hu-HU" dirty="0"/>
              <a:t>ű</a:t>
            </a:r>
            <a:r>
              <a:rPr lang="en-US" dirty="0" err="1"/>
              <a:t>ség</a:t>
            </a:r>
            <a:r>
              <a:rPr lang="en-US" dirty="0"/>
              <a:t> </a:t>
            </a:r>
            <a:r>
              <a:rPr lang="en-US" dirty="0" err="1"/>
              <a:t>alapú</a:t>
            </a:r>
            <a:r>
              <a:rPr lang="en-US" dirty="0"/>
              <a:t> </a:t>
            </a:r>
            <a:r>
              <a:rPr lang="en-US" dirty="0" err="1"/>
              <a:t>klaszterezés</a:t>
            </a:r>
            <a:r>
              <a:rPr lang="en-US" dirty="0"/>
              <a:t> (DBSCAN)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D45FE1-90E7-48CF-B133-204498F894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hu-HU" dirty="0"/>
                  <a:t>Algoritmus</a:t>
                </a:r>
              </a:p>
              <a:p>
                <a:pPr lvl="1"/>
                <a:r>
                  <a:rPr lang="hu-HU" dirty="0"/>
                  <a:t>Megkeressük minden pont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hu-HU" dirty="0"/>
                  <a:t>-</a:t>
                </a:r>
                <a:r>
                  <a:rPr lang="hu-HU" dirty="0" err="1"/>
                  <a:t>sugarú</a:t>
                </a:r>
                <a:r>
                  <a:rPr lang="hu-HU" dirty="0"/>
                  <a:t> szomszédságát</a:t>
                </a:r>
              </a:p>
              <a:p>
                <a:pPr lvl="1"/>
                <a:r>
                  <a:rPr lang="hu-HU" dirty="0"/>
                  <a:t>Fölépítjük a gráfot</a:t>
                </a:r>
              </a:p>
              <a:p>
                <a:pPr lvl="1"/>
                <a:r>
                  <a:rPr lang="hu-HU" dirty="0"/>
                  <a:t>Megkeressük a </a:t>
                </a:r>
                <a:r>
                  <a:rPr lang="hu-HU" dirty="0" err="1"/>
                  <a:t>core</a:t>
                </a:r>
                <a:r>
                  <a:rPr lang="hu-HU" dirty="0"/>
                  <a:t> pontokat</a:t>
                </a:r>
              </a:p>
              <a:p>
                <a:pPr lvl="1"/>
                <a:r>
                  <a:rPr lang="hu-HU" dirty="0"/>
                  <a:t>Csak a </a:t>
                </a:r>
                <a:r>
                  <a:rPr lang="hu-HU" dirty="0" err="1"/>
                  <a:t>core</a:t>
                </a:r>
                <a:r>
                  <a:rPr lang="hu-HU" dirty="0"/>
                  <a:t> pontokat figyelembe véve megkeressük a gráf komponenseit, ezek lesznek a klasztereink</a:t>
                </a:r>
              </a:p>
              <a:p>
                <a:pPr lvl="1"/>
                <a:r>
                  <a:rPr lang="hu-HU" dirty="0"/>
                  <a:t>A nem </a:t>
                </a:r>
                <a:r>
                  <a:rPr lang="hu-HU" dirty="0" err="1"/>
                  <a:t>core</a:t>
                </a:r>
                <a:r>
                  <a:rPr lang="hu-HU" dirty="0"/>
                  <a:t> pontokat hozzárendeljük ahhoz a klaszterhez, amelyikből elérhetőek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D45FE1-90E7-48CF-B133-204498F894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39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266746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073B1-EAF2-4F34-B7DB-1E9DE96EF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2.1 – S</a:t>
            </a:r>
            <a:r>
              <a:rPr lang="hu-HU" dirty="0"/>
              <a:t>ű</a:t>
            </a:r>
            <a:r>
              <a:rPr lang="en-US" dirty="0"/>
              <a:t>r</a:t>
            </a:r>
            <a:r>
              <a:rPr lang="hu-HU" dirty="0"/>
              <a:t>ű</a:t>
            </a:r>
            <a:r>
              <a:rPr lang="en-US" dirty="0" err="1"/>
              <a:t>ség</a:t>
            </a:r>
            <a:r>
              <a:rPr lang="en-US" dirty="0"/>
              <a:t> </a:t>
            </a:r>
            <a:r>
              <a:rPr lang="en-US" dirty="0" err="1"/>
              <a:t>alapú</a:t>
            </a:r>
            <a:r>
              <a:rPr lang="en-US" dirty="0"/>
              <a:t> </a:t>
            </a:r>
            <a:r>
              <a:rPr lang="en-US" dirty="0" err="1"/>
              <a:t>klaszterezés</a:t>
            </a:r>
            <a:r>
              <a:rPr lang="en-US" dirty="0"/>
              <a:t> (DBSCAN)</a:t>
            </a:r>
            <a:endParaRPr lang="hu-HU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8EC7CFB-1F1B-4D6B-819F-8C8ED9F0CF87}"/>
              </a:ext>
            </a:extLst>
          </p:cNvPr>
          <p:cNvSpPr/>
          <p:nvPr/>
        </p:nvSpPr>
        <p:spPr>
          <a:xfrm>
            <a:off x="2319130" y="4346713"/>
            <a:ext cx="159027" cy="1590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FFD367F-027D-4C8D-AE15-13FD1A7391BA}"/>
              </a:ext>
            </a:extLst>
          </p:cNvPr>
          <p:cNvSpPr/>
          <p:nvPr/>
        </p:nvSpPr>
        <p:spPr>
          <a:xfrm>
            <a:off x="1749287" y="3723858"/>
            <a:ext cx="159027" cy="1590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3E5C167-AC31-4B47-B319-69CFE62F7D00}"/>
              </a:ext>
            </a:extLst>
          </p:cNvPr>
          <p:cNvSpPr/>
          <p:nvPr/>
        </p:nvSpPr>
        <p:spPr>
          <a:xfrm>
            <a:off x="2716696" y="3949149"/>
            <a:ext cx="159027" cy="1590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2597F85-FB09-45D8-BFF0-165ADBD0DE86}"/>
              </a:ext>
            </a:extLst>
          </p:cNvPr>
          <p:cNvSpPr/>
          <p:nvPr/>
        </p:nvSpPr>
        <p:spPr>
          <a:xfrm>
            <a:off x="2160104" y="3829878"/>
            <a:ext cx="159027" cy="1590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82AD9E4-F9B4-42C8-8657-E95C5A867037}"/>
              </a:ext>
            </a:extLst>
          </p:cNvPr>
          <p:cNvSpPr/>
          <p:nvPr/>
        </p:nvSpPr>
        <p:spPr>
          <a:xfrm>
            <a:off x="2517913" y="3644348"/>
            <a:ext cx="159027" cy="1590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C25F719-894F-42CB-9FEA-73F4CAB05655}"/>
              </a:ext>
            </a:extLst>
          </p:cNvPr>
          <p:cNvSpPr/>
          <p:nvPr/>
        </p:nvSpPr>
        <p:spPr>
          <a:xfrm>
            <a:off x="1848678" y="4200938"/>
            <a:ext cx="159027" cy="1590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16297AC-367D-476C-8F1D-286DC6B30E0E}"/>
              </a:ext>
            </a:extLst>
          </p:cNvPr>
          <p:cNvSpPr/>
          <p:nvPr/>
        </p:nvSpPr>
        <p:spPr>
          <a:xfrm>
            <a:off x="1928191" y="2353297"/>
            <a:ext cx="159027" cy="1590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A02B935-DEEB-4E69-ADFD-A75C554FA025}"/>
              </a:ext>
            </a:extLst>
          </p:cNvPr>
          <p:cNvSpPr/>
          <p:nvPr/>
        </p:nvSpPr>
        <p:spPr>
          <a:xfrm>
            <a:off x="2133600" y="2711104"/>
            <a:ext cx="159027" cy="1590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3EB2629-4676-482A-BF61-D2FA0AC43A29}"/>
              </a:ext>
            </a:extLst>
          </p:cNvPr>
          <p:cNvSpPr/>
          <p:nvPr/>
        </p:nvSpPr>
        <p:spPr>
          <a:xfrm>
            <a:off x="2358886" y="2210317"/>
            <a:ext cx="159027" cy="1590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71A045A-F490-4027-827A-7E7370F5EE1F}"/>
              </a:ext>
            </a:extLst>
          </p:cNvPr>
          <p:cNvSpPr/>
          <p:nvPr/>
        </p:nvSpPr>
        <p:spPr>
          <a:xfrm>
            <a:off x="2637181" y="2581380"/>
            <a:ext cx="159027" cy="1590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1D39A34-4574-4875-B1A1-299FDE4B7E5F}"/>
              </a:ext>
            </a:extLst>
          </p:cNvPr>
          <p:cNvSpPr/>
          <p:nvPr/>
        </p:nvSpPr>
        <p:spPr>
          <a:xfrm>
            <a:off x="2888975" y="2992195"/>
            <a:ext cx="159027" cy="1590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D0D0794-C6F5-4EEB-8E5C-F99870D43541}"/>
              </a:ext>
            </a:extLst>
          </p:cNvPr>
          <p:cNvSpPr/>
          <p:nvPr/>
        </p:nvSpPr>
        <p:spPr>
          <a:xfrm>
            <a:off x="3266661" y="2353296"/>
            <a:ext cx="159027" cy="1590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3D7FE46-81D7-4B83-A098-A2BC2B98C9AC}"/>
              </a:ext>
            </a:extLst>
          </p:cNvPr>
          <p:cNvSpPr/>
          <p:nvPr/>
        </p:nvSpPr>
        <p:spPr>
          <a:xfrm>
            <a:off x="3438941" y="2780162"/>
            <a:ext cx="159027" cy="1590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97A3796-C10C-4FF2-8FF0-549D26C7066C}"/>
              </a:ext>
            </a:extLst>
          </p:cNvPr>
          <p:cNvSpPr/>
          <p:nvPr/>
        </p:nvSpPr>
        <p:spPr>
          <a:xfrm>
            <a:off x="3518454" y="3313043"/>
            <a:ext cx="159027" cy="1590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28F2719-3343-4EBD-8133-EF5FC38FE9C2}"/>
              </a:ext>
            </a:extLst>
          </p:cNvPr>
          <p:cNvSpPr/>
          <p:nvPr/>
        </p:nvSpPr>
        <p:spPr>
          <a:xfrm>
            <a:off x="3664230" y="3723858"/>
            <a:ext cx="159027" cy="1590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D503D02-1851-430D-8BDC-AB59BA30B7A9}"/>
              </a:ext>
            </a:extLst>
          </p:cNvPr>
          <p:cNvSpPr/>
          <p:nvPr/>
        </p:nvSpPr>
        <p:spPr>
          <a:xfrm>
            <a:off x="3584715" y="4068417"/>
            <a:ext cx="159027" cy="1590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5835571-1706-4B8C-B438-9817576E7D94}"/>
              </a:ext>
            </a:extLst>
          </p:cNvPr>
          <p:cNvSpPr/>
          <p:nvPr/>
        </p:nvSpPr>
        <p:spPr>
          <a:xfrm>
            <a:off x="2729946" y="5237404"/>
            <a:ext cx="159027" cy="1590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8E6EB8F6-A5E4-4F7A-AF81-82056FC7A99D}"/>
              </a:ext>
            </a:extLst>
          </p:cNvPr>
          <p:cNvSpPr/>
          <p:nvPr/>
        </p:nvSpPr>
        <p:spPr>
          <a:xfrm>
            <a:off x="2232992" y="5157890"/>
            <a:ext cx="159027" cy="1590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974DD6F-8B16-48AB-8D7B-0C4829BC07EB}"/>
              </a:ext>
            </a:extLst>
          </p:cNvPr>
          <p:cNvSpPr/>
          <p:nvPr/>
        </p:nvSpPr>
        <p:spPr>
          <a:xfrm>
            <a:off x="3187147" y="5572538"/>
            <a:ext cx="159027" cy="1590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E155E3E-2596-4558-B26D-FAB34CF1C28C}"/>
              </a:ext>
            </a:extLst>
          </p:cNvPr>
          <p:cNvSpPr/>
          <p:nvPr/>
        </p:nvSpPr>
        <p:spPr>
          <a:xfrm>
            <a:off x="3187147" y="4896679"/>
            <a:ext cx="159027" cy="1590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8594E3C-E3E6-46BD-935D-58212A295BE7}"/>
              </a:ext>
            </a:extLst>
          </p:cNvPr>
          <p:cNvSpPr/>
          <p:nvPr/>
        </p:nvSpPr>
        <p:spPr>
          <a:xfrm>
            <a:off x="3743743" y="4472606"/>
            <a:ext cx="159027" cy="1590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C581075-BBD2-4B72-B507-98785B8C3FF6}"/>
              </a:ext>
            </a:extLst>
          </p:cNvPr>
          <p:cNvSpPr/>
          <p:nvPr/>
        </p:nvSpPr>
        <p:spPr>
          <a:xfrm>
            <a:off x="3743742" y="5082209"/>
            <a:ext cx="159027" cy="1590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94B415D-6F7F-4FC6-9089-DDAE1C7F1770}"/>
              </a:ext>
            </a:extLst>
          </p:cNvPr>
          <p:cNvSpPr/>
          <p:nvPr/>
        </p:nvSpPr>
        <p:spPr>
          <a:xfrm>
            <a:off x="3902770" y="3465960"/>
            <a:ext cx="159027" cy="1590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B4FF1B52-7401-42DF-BEBB-ED632E16C9E8}"/>
              </a:ext>
            </a:extLst>
          </p:cNvPr>
          <p:cNvSpPr/>
          <p:nvPr/>
        </p:nvSpPr>
        <p:spPr>
          <a:xfrm>
            <a:off x="5406887" y="2886178"/>
            <a:ext cx="159027" cy="1590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8C3F6BD-41B0-420D-99D5-E22F10CEE611}"/>
              </a:ext>
            </a:extLst>
          </p:cNvPr>
          <p:cNvSpPr/>
          <p:nvPr/>
        </p:nvSpPr>
        <p:spPr>
          <a:xfrm>
            <a:off x="2073965" y="5731565"/>
            <a:ext cx="159027" cy="1590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DF66DE61-3C83-4B63-9FCA-CF742491E744}"/>
              </a:ext>
            </a:extLst>
          </p:cNvPr>
          <p:cNvSpPr/>
          <p:nvPr/>
        </p:nvSpPr>
        <p:spPr>
          <a:xfrm>
            <a:off x="1252331" y="3886104"/>
            <a:ext cx="159027" cy="1590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7485A2E8-8513-48B1-8355-9182BBCFF9F4}"/>
              </a:ext>
            </a:extLst>
          </p:cNvPr>
          <p:cNvSpPr/>
          <p:nvPr/>
        </p:nvSpPr>
        <p:spPr>
          <a:xfrm>
            <a:off x="1590260" y="4644885"/>
            <a:ext cx="159027" cy="1590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49A11E69-FD93-4055-84AB-38A591DBFD15}"/>
              </a:ext>
            </a:extLst>
          </p:cNvPr>
          <p:cNvSpPr/>
          <p:nvPr/>
        </p:nvSpPr>
        <p:spPr>
          <a:xfrm>
            <a:off x="4452737" y="3603307"/>
            <a:ext cx="159027" cy="1590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CBF81D80-BE1F-4F25-8463-CDF10C756B94}"/>
              </a:ext>
            </a:extLst>
          </p:cNvPr>
          <p:cNvSpPr/>
          <p:nvPr/>
        </p:nvSpPr>
        <p:spPr>
          <a:xfrm>
            <a:off x="2299254" y="1764972"/>
            <a:ext cx="159027" cy="1590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038809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073B1-EAF2-4F34-B7DB-1E9DE96EF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2.1 – S</a:t>
            </a:r>
            <a:r>
              <a:rPr lang="hu-HU" dirty="0"/>
              <a:t>ű</a:t>
            </a:r>
            <a:r>
              <a:rPr lang="en-US" dirty="0"/>
              <a:t>r</a:t>
            </a:r>
            <a:r>
              <a:rPr lang="hu-HU" dirty="0"/>
              <a:t>ű</a:t>
            </a:r>
            <a:r>
              <a:rPr lang="en-US" dirty="0" err="1"/>
              <a:t>ség</a:t>
            </a:r>
            <a:r>
              <a:rPr lang="en-US" dirty="0"/>
              <a:t> </a:t>
            </a:r>
            <a:r>
              <a:rPr lang="en-US" dirty="0" err="1"/>
              <a:t>alapú</a:t>
            </a:r>
            <a:r>
              <a:rPr lang="en-US" dirty="0"/>
              <a:t> </a:t>
            </a:r>
            <a:r>
              <a:rPr lang="en-US" dirty="0" err="1"/>
              <a:t>klaszterezés</a:t>
            </a:r>
            <a:r>
              <a:rPr lang="en-US" dirty="0"/>
              <a:t> (DBSCAN)</a:t>
            </a:r>
            <a:endParaRPr lang="hu-HU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8EC7CFB-1F1B-4D6B-819F-8C8ED9F0CF87}"/>
              </a:ext>
            </a:extLst>
          </p:cNvPr>
          <p:cNvSpPr/>
          <p:nvPr/>
        </p:nvSpPr>
        <p:spPr>
          <a:xfrm>
            <a:off x="2319130" y="4346713"/>
            <a:ext cx="159027" cy="1590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FFD367F-027D-4C8D-AE15-13FD1A7391BA}"/>
              </a:ext>
            </a:extLst>
          </p:cNvPr>
          <p:cNvSpPr/>
          <p:nvPr/>
        </p:nvSpPr>
        <p:spPr>
          <a:xfrm>
            <a:off x="1749287" y="3723858"/>
            <a:ext cx="159027" cy="1590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3E5C167-AC31-4B47-B319-69CFE62F7D00}"/>
              </a:ext>
            </a:extLst>
          </p:cNvPr>
          <p:cNvSpPr/>
          <p:nvPr/>
        </p:nvSpPr>
        <p:spPr>
          <a:xfrm>
            <a:off x="2716696" y="3949149"/>
            <a:ext cx="159027" cy="1590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2597F85-FB09-45D8-BFF0-165ADBD0DE86}"/>
              </a:ext>
            </a:extLst>
          </p:cNvPr>
          <p:cNvSpPr/>
          <p:nvPr/>
        </p:nvSpPr>
        <p:spPr>
          <a:xfrm>
            <a:off x="2160104" y="3829878"/>
            <a:ext cx="159027" cy="1590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82AD9E4-F9B4-42C8-8657-E95C5A867037}"/>
              </a:ext>
            </a:extLst>
          </p:cNvPr>
          <p:cNvSpPr/>
          <p:nvPr/>
        </p:nvSpPr>
        <p:spPr>
          <a:xfrm>
            <a:off x="2517913" y="3644348"/>
            <a:ext cx="159027" cy="1590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C25F719-894F-42CB-9FEA-73F4CAB05655}"/>
              </a:ext>
            </a:extLst>
          </p:cNvPr>
          <p:cNvSpPr/>
          <p:nvPr/>
        </p:nvSpPr>
        <p:spPr>
          <a:xfrm>
            <a:off x="1848678" y="4200938"/>
            <a:ext cx="159027" cy="1590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16297AC-367D-476C-8F1D-286DC6B30E0E}"/>
              </a:ext>
            </a:extLst>
          </p:cNvPr>
          <p:cNvSpPr/>
          <p:nvPr/>
        </p:nvSpPr>
        <p:spPr>
          <a:xfrm>
            <a:off x="1928191" y="2353297"/>
            <a:ext cx="159027" cy="1590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A02B935-DEEB-4E69-ADFD-A75C554FA025}"/>
              </a:ext>
            </a:extLst>
          </p:cNvPr>
          <p:cNvSpPr/>
          <p:nvPr/>
        </p:nvSpPr>
        <p:spPr>
          <a:xfrm>
            <a:off x="2133600" y="2711104"/>
            <a:ext cx="159027" cy="1590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3EB2629-4676-482A-BF61-D2FA0AC43A29}"/>
              </a:ext>
            </a:extLst>
          </p:cNvPr>
          <p:cNvSpPr/>
          <p:nvPr/>
        </p:nvSpPr>
        <p:spPr>
          <a:xfrm>
            <a:off x="2358886" y="2210317"/>
            <a:ext cx="159027" cy="1590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71A045A-F490-4027-827A-7E7370F5EE1F}"/>
              </a:ext>
            </a:extLst>
          </p:cNvPr>
          <p:cNvSpPr/>
          <p:nvPr/>
        </p:nvSpPr>
        <p:spPr>
          <a:xfrm>
            <a:off x="2637181" y="2581380"/>
            <a:ext cx="159027" cy="1590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1D39A34-4574-4875-B1A1-299FDE4B7E5F}"/>
              </a:ext>
            </a:extLst>
          </p:cNvPr>
          <p:cNvSpPr/>
          <p:nvPr/>
        </p:nvSpPr>
        <p:spPr>
          <a:xfrm>
            <a:off x="2888975" y="2992195"/>
            <a:ext cx="159027" cy="1590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D0D0794-C6F5-4EEB-8E5C-F99870D43541}"/>
              </a:ext>
            </a:extLst>
          </p:cNvPr>
          <p:cNvSpPr/>
          <p:nvPr/>
        </p:nvSpPr>
        <p:spPr>
          <a:xfrm>
            <a:off x="3266661" y="2353296"/>
            <a:ext cx="159027" cy="1590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3D7FE46-81D7-4B83-A098-A2BC2B98C9AC}"/>
              </a:ext>
            </a:extLst>
          </p:cNvPr>
          <p:cNvSpPr/>
          <p:nvPr/>
        </p:nvSpPr>
        <p:spPr>
          <a:xfrm>
            <a:off x="3438941" y="2780162"/>
            <a:ext cx="159027" cy="1590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97A3796-C10C-4FF2-8FF0-549D26C7066C}"/>
              </a:ext>
            </a:extLst>
          </p:cNvPr>
          <p:cNvSpPr/>
          <p:nvPr/>
        </p:nvSpPr>
        <p:spPr>
          <a:xfrm>
            <a:off x="3518454" y="3313043"/>
            <a:ext cx="159027" cy="1590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28F2719-3343-4EBD-8133-EF5FC38FE9C2}"/>
              </a:ext>
            </a:extLst>
          </p:cNvPr>
          <p:cNvSpPr/>
          <p:nvPr/>
        </p:nvSpPr>
        <p:spPr>
          <a:xfrm>
            <a:off x="3664230" y="3723858"/>
            <a:ext cx="159027" cy="1590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D503D02-1851-430D-8BDC-AB59BA30B7A9}"/>
              </a:ext>
            </a:extLst>
          </p:cNvPr>
          <p:cNvSpPr/>
          <p:nvPr/>
        </p:nvSpPr>
        <p:spPr>
          <a:xfrm>
            <a:off x="3584715" y="4068417"/>
            <a:ext cx="159027" cy="1590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5835571-1706-4B8C-B438-9817576E7D94}"/>
              </a:ext>
            </a:extLst>
          </p:cNvPr>
          <p:cNvSpPr/>
          <p:nvPr/>
        </p:nvSpPr>
        <p:spPr>
          <a:xfrm>
            <a:off x="2729946" y="5237404"/>
            <a:ext cx="159027" cy="1590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8E6EB8F6-A5E4-4F7A-AF81-82056FC7A99D}"/>
              </a:ext>
            </a:extLst>
          </p:cNvPr>
          <p:cNvSpPr/>
          <p:nvPr/>
        </p:nvSpPr>
        <p:spPr>
          <a:xfrm>
            <a:off x="2232992" y="5157890"/>
            <a:ext cx="159027" cy="1590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974DD6F-8B16-48AB-8D7B-0C4829BC07EB}"/>
              </a:ext>
            </a:extLst>
          </p:cNvPr>
          <p:cNvSpPr/>
          <p:nvPr/>
        </p:nvSpPr>
        <p:spPr>
          <a:xfrm>
            <a:off x="3187147" y="5572538"/>
            <a:ext cx="159027" cy="1590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E155E3E-2596-4558-B26D-FAB34CF1C28C}"/>
              </a:ext>
            </a:extLst>
          </p:cNvPr>
          <p:cNvSpPr/>
          <p:nvPr/>
        </p:nvSpPr>
        <p:spPr>
          <a:xfrm>
            <a:off x="3187147" y="4896679"/>
            <a:ext cx="159027" cy="1590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8594E3C-E3E6-46BD-935D-58212A295BE7}"/>
              </a:ext>
            </a:extLst>
          </p:cNvPr>
          <p:cNvSpPr/>
          <p:nvPr/>
        </p:nvSpPr>
        <p:spPr>
          <a:xfrm>
            <a:off x="3743743" y="4472606"/>
            <a:ext cx="159027" cy="1590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C581075-BBD2-4B72-B507-98785B8C3FF6}"/>
              </a:ext>
            </a:extLst>
          </p:cNvPr>
          <p:cNvSpPr/>
          <p:nvPr/>
        </p:nvSpPr>
        <p:spPr>
          <a:xfrm>
            <a:off x="3743742" y="5082209"/>
            <a:ext cx="159027" cy="1590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94B415D-6F7F-4FC6-9089-DDAE1C7F1770}"/>
              </a:ext>
            </a:extLst>
          </p:cNvPr>
          <p:cNvSpPr/>
          <p:nvPr/>
        </p:nvSpPr>
        <p:spPr>
          <a:xfrm>
            <a:off x="3902770" y="3465960"/>
            <a:ext cx="159027" cy="1590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8320B2B-8D38-4A45-AB5B-C5C607E1E817}"/>
              </a:ext>
            </a:extLst>
          </p:cNvPr>
          <p:cNvCxnSpPr>
            <a:stCxn id="24" idx="7"/>
            <a:endCxn id="26" idx="2"/>
          </p:cNvCxnSpPr>
          <p:nvPr/>
        </p:nvCxnSpPr>
        <p:spPr>
          <a:xfrm flipV="1">
            <a:off x="2063929" y="2289831"/>
            <a:ext cx="294957" cy="867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0920812-001A-456B-BEBA-F72B0B9B78CF}"/>
              </a:ext>
            </a:extLst>
          </p:cNvPr>
          <p:cNvCxnSpPr>
            <a:stCxn id="24" idx="4"/>
            <a:endCxn id="25" idx="1"/>
          </p:cNvCxnSpPr>
          <p:nvPr/>
        </p:nvCxnSpPr>
        <p:spPr>
          <a:xfrm>
            <a:off x="2007705" y="2512324"/>
            <a:ext cx="149184" cy="2220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3337FE2-AB90-4C79-8BE8-E1FB7033CE60}"/>
              </a:ext>
            </a:extLst>
          </p:cNvPr>
          <p:cNvCxnSpPr>
            <a:stCxn id="26" idx="5"/>
            <a:endCxn id="27" idx="1"/>
          </p:cNvCxnSpPr>
          <p:nvPr/>
        </p:nvCxnSpPr>
        <p:spPr>
          <a:xfrm>
            <a:off x="2494624" y="2346055"/>
            <a:ext cx="165846" cy="2586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48A769B-94A3-49A1-9E70-161CD2C15BFC}"/>
              </a:ext>
            </a:extLst>
          </p:cNvPr>
          <p:cNvCxnSpPr>
            <a:stCxn id="25" idx="0"/>
            <a:endCxn id="26" idx="3"/>
          </p:cNvCxnSpPr>
          <p:nvPr/>
        </p:nvCxnSpPr>
        <p:spPr>
          <a:xfrm flipV="1">
            <a:off x="2213114" y="2346055"/>
            <a:ext cx="169061" cy="365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4D7FB13-BF7B-47D8-AE7C-DF6BCCDF9973}"/>
              </a:ext>
            </a:extLst>
          </p:cNvPr>
          <p:cNvCxnSpPr>
            <a:stCxn id="25" idx="6"/>
            <a:endCxn id="27" idx="3"/>
          </p:cNvCxnSpPr>
          <p:nvPr/>
        </p:nvCxnSpPr>
        <p:spPr>
          <a:xfrm flipV="1">
            <a:off x="2292627" y="2717118"/>
            <a:ext cx="367843" cy="73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039E87C-B87D-465A-A430-D14BCCE57530}"/>
              </a:ext>
            </a:extLst>
          </p:cNvPr>
          <p:cNvCxnSpPr>
            <a:stCxn id="27" idx="5"/>
            <a:endCxn id="28" idx="1"/>
          </p:cNvCxnSpPr>
          <p:nvPr/>
        </p:nvCxnSpPr>
        <p:spPr>
          <a:xfrm>
            <a:off x="2772919" y="2717118"/>
            <a:ext cx="139345" cy="2983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3305746-830D-4521-893A-C0CCCEE13D07}"/>
              </a:ext>
            </a:extLst>
          </p:cNvPr>
          <p:cNvCxnSpPr>
            <a:stCxn id="24" idx="5"/>
            <a:endCxn id="27" idx="1"/>
          </p:cNvCxnSpPr>
          <p:nvPr/>
        </p:nvCxnSpPr>
        <p:spPr>
          <a:xfrm>
            <a:off x="2063929" y="2489035"/>
            <a:ext cx="596541" cy="115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93CD39E-7E9B-4EC1-B4EC-8D0C9A6298E8}"/>
              </a:ext>
            </a:extLst>
          </p:cNvPr>
          <p:cNvCxnSpPr>
            <a:cxnSpLocks/>
            <a:stCxn id="27" idx="7"/>
            <a:endCxn id="29" idx="3"/>
          </p:cNvCxnSpPr>
          <p:nvPr/>
        </p:nvCxnSpPr>
        <p:spPr>
          <a:xfrm flipV="1">
            <a:off x="2772919" y="2489034"/>
            <a:ext cx="517031" cy="1156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4D488C9-2468-4DA2-9B11-20FBC9948E02}"/>
              </a:ext>
            </a:extLst>
          </p:cNvPr>
          <p:cNvCxnSpPr>
            <a:cxnSpLocks/>
            <a:stCxn id="29" idx="5"/>
            <a:endCxn id="30" idx="1"/>
          </p:cNvCxnSpPr>
          <p:nvPr/>
        </p:nvCxnSpPr>
        <p:spPr>
          <a:xfrm>
            <a:off x="3402399" y="2489034"/>
            <a:ext cx="59831" cy="3144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9337494-C3B5-4F08-98A9-E5020D2A5B42}"/>
              </a:ext>
            </a:extLst>
          </p:cNvPr>
          <p:cNvCxnSpPr>
            <a:cxnSpLocks/>
            <a:stCxn id="30" idx="2"/>
            <a:endCxn id="28" idx="6"/>
          </p:cNvCxnSpPr>
          <p:nvPr/>
        </p:nvCxnSpPr>
        <p:spPr>
          <a:xfrm flipH="1">
            <a:off x="3048002" y="2859676"/>
            <a:ext cx="390939" cy="212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79EE069-B6FE-4DF4-8167-5B13A6FD299F}"/>
              </a:ext>
            </a:extLst>
          </p:cNvPr>
          <p:cNvCxnSpPr>
            <a:stCxn id="28" idx="7"/>
            <a:endCxn id="29" idx="3"/>
          </p:cNvCxnSpPr>
          <p:nvPr/>
        </p:nvCxnSpPr>
        <p:spPr>
          <a:xfrm flipV="1">
            <a:off x="3024713" y="2489034"/>
            <a:ext cx="265237" cy="526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1BE72B1-BB46-4BC3-AFFD-0CA22EBC218A}"/>
              </a:ext>
            </a:extLst>
          </p:cNvPr>
          <p:cNvCxnSpPr>
            <a:stCxn id="30" idx="5"/>
            <a:endCxn id="31" idx="0"/>
          </p:cNvCxnSpPr>
          <p:nvPr/>
        </p:nvCxnSpPr>
        <p:spPr>
          <a:xfrm>
            <a:off x="3574679" y="2915900"/>
            <a:ext cx="23289" cy="3971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4E882FE-D0EA-4A83-A879-D353B4B4297A}"/>
              </a:ext>
            </a:extLst>
          </p:cNvPr>
          <p:cNvCxnSpPr>
            <a:stCxn id="31" idx="5"/>
            <a:endCxn id="41" idx="2"/>
          </p:cNvCxnSpPr>
          <p:nvPr/>
        </p:nvCxnSpPr>
        <p:spPr>
          <a:xfrm>
            <a:off x="3654192" y="3448781"/>
            <a:ext cx="248578" cy="966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738D916E-E3E9-46DA-95EB-52D24C8D6D50}"/>
              </a:ext>
            </a:extLst>
          </p:cNvPr>
          <p:cNvCxnSpPr>
            <a:stCxn id="28" idx="5"/>
            <a:endCxn id="31" idx="1"/>
          </p:cNvCxnSpPr>
          <p:nvPr/>
        </p:nvCxnSpPr>
        <p:spPr>
          <a:xfrm>
            <a:off x="3024713" y="3127933"/>
            <a:ext cx="517030" cy="2083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9ACF3DAD-D2EE-4457-81CD-54BA28E941EC}"/>
              </a:ext>
            </a:extLst>
          </p:cNvPr>
          <p:cNvCxnSpPr>
            <a:stCxn id="31" idx="5"/>
            <a:endCxn id="32" idx="0"/>
          </p:cNvCxnSpPr>
          <p:nvPr/>
        </p:nvCxnSpPr>
        <p:spPr>
          <a:xfrm>
            <a:off x="3654192" y="3448781"/>
            <a:ext cx="89552" cy="2750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C87D48D2-4511-4931-96FE-1F16AF7275C7}"/>
              </a:ext>
            </a:extLst>
          </p:cNvPr>
          <p:cNvCxnSpPr>
            <a:stCxn id="41" idx="3"/>
            <a:endCxn id="32" idx="6"/>
          </p:cNvCxnSpPr>
          <p:nvPr/>
        </p:nvCxnSpPr>
        <p:spPr>
          <a:xfrm flipH="1">
            <a:off x="3823257" y="3601698"/>
            <a:ext cx="102802" cy="2016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544E2ED-D41C-4039-B819-54D31435B0F6}"/>
              </a:ext>
            </a:extLst>
          </p:cNvPr>
          <p:cNvCxnSpPr>
            <a:stCxn id="32" idx="4"/>
            <a:endCxn id="33" idx="7"/>
          </p:cNvCxnSpPr>
          <p:nvPr/>
        </p:nvCxnSpPr>
        <p:spPr>
          <a:xfrm flipH="1">
            <a:off x="3720453" y="3882885"/>
            <a:ext cx="23291" cy="2088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6D7CA99-FA7F-459B-97D6-C48D9C8A3A2E}"/>
              </a:ext>
            </a:extLst>
          </p:cNvPr>
          <p:cNvCxnSpPr>
            <a:stCxn id="33" idx="4"/>
            <a:endCxn id="39" idx="0"/>
          </p:cNvCxnSpPr>
          <p:nvPr/>
        </p:nvCxnSpPr>
        <p:spPr>
          <a:xfrm>
            <a:off x="3664229" y="4227444"/>
            <a:ext cx="159028" cy="2451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44081237-B532-447E-BCBB-F6850965F19B}"/>
              </a:ext>
            </a:extLst>
          </p:cNvPr>
          <p:cNvCxnSpPr>
            <a:stCxn id="39" idx="4"/>
            <a:endCxn id="40" idx="0"/>
          </p:cNvCxnSpPr>
          <p:nvPr/>
        </p:nvCxnSpPr>
        <p:spPr>
          <a:xfrm flipH="1">
            <a:off x="3823256" y="4631633"/>
            <a:ext cx="1" cy="4505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B61444B2-F8D5-4992-80CC-9A740781B72E}"/>
              </a:ext>
            </a:extLst>
          </p:cNvPr>
          <p:cNvCxnSpPr>
            <a:stCxn id="39" idx="3"/>
            <a:endCxn id="38" idx="6"/>
          </p:cNvCxnSpPr>
          <p:nvPr/>
        </p:nvCxnSpPr>
        <p:spPr>
          <a:xfrm flipH="1">
            <a:off x="3346174" y="4608344"/>
            <a:ext cx="420858" cy="3678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2A9E2FCC-30F0-454E-8562-C4C05576ED12}"/>
              </a:ext>
            </a:extLst>
          </p:cNvPr>
          <p:cNvCxnSpPr>
            <a:stCxn id="38" idx="5"/>
            <a:endCxn id="40" idx="2"/>
          </p:cNvCxnSpPr>
          <p:nvPr/>
        </p:nvCxnSpPr>
        <p:spPr>
          <a:xfrm>
            <a:off x="3322885" y="5032417"/>
            <a:ext cx="420857" cy="1293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FC9D298D-B11A-4C4A-B520-CFBF0192E7AB}"/>
              </a:ext>
            </a:extLst>
          </p:cNvPr>
          <p:cNvCxnSpPr>
            <a:stCxn id="38" idx="2"/>
            <a:endCxn id="35" idx="7"/>
          </p:cNvCxnSpPr>
          <p:nvPr/>
        </p:nvCxnSpPr>
        <p:spPr>
          <a:xfrm flipH="1">
            <a:off x="2865684" y="4976193"/>
            <a:ext cx="321463" cy="284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20D1EC65-7272-4B23-89A3-26DB9E36427E}"/>
              </a:ext>
            </a:extLst>
          </p:cNvPr>
          <p:cNvCxnSpPr>
            <a:stCxn id="35" idx="5"/>
            <a:endCxn id="37" idx="1"/>
          </p:cNvCxnSpPr>
          <p:nvPr/>
        </p:nvCxnSpPr>
        <p:spPr>
          <a:xfrm>
            <a:off x="2865684" y="5373142"/>
            <a:ext cx="344752" cy="2226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12CA4D86-E7BA-41FE-B4B3-E537CD2F785D}"/>
              </a:ext>
            </a:extLst>
          </p:cNvPr>
          <p:cNvCxnSpPr>
            <a:cxnSpLocks/>
            <a:stCxn id="38" idx="4"/>
            <a:endCxn id="37" idx="0"/>
          </p:cNvCxnSpPr>
          <p:nvPr/>
        </p:nvCxnSpPr>
        <p:spPr>
          <a:xfrm>
            <a:off x="3266661" y="5055706"/>
            <a:ext cx="0" cy="5168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79A377F8-C7D3-49B0-8C4C-B00D2DC01EFA}"/>
              </a:ext>
            </a:extLst>
          </p:cNvPr>
          <p:cNvCxnSpPr>
            <a:cxnSpLocks/>
            <a:stCxn id="35" idx="2"/>
            <a:endCxn id="36" idx="6"/>
          </p:cNvCxnSpPr>
          <p:nvPr/>
        </p:nvCxnSpPr>
        <p:spPr>
          <a:xfrm flipH="1" flipV="1">
            <a:off x="2392019" y="5237404"/>
            <a:ext cx="337927" cy="795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B23FD910-B8EE-427B-82D1-9D82A665DC71}"/>
              </a:ext>
            </a:extLst>
          </p:cNvPr>
          <p:cNvCxnSpPr>
            <a:stCxn id="21" idx="3"/>
            <a:endCxn id="23" idx="0"/>
          </p:cNvCxnSpPr>
          <p:nvPr/>
        </p:nvCxnSpPr>
        <p:spPr>
          <a:xfrm flipH="1">
            <a:off x="1928192" y="3965616"/>
            <a:ext cx="255201" cy="2353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B8831BF3-242A-4C2B-8C98-9346AE6560E1}"/>
              </a:ext>
            </a:extLst>
          </p:cNvPr>
          <p:cNvCxnSpPr>
            <a:stCxn id="19" idx="6"/>
            <a:endCxn id="21" idx="2"/>
          </p:cNvCxnSpPr>
          <p:nvPr/>
        </p:nvCxnSpPr>
        <p:spPr>
          <a:xfrm>
            <a:off x="1908314" y="3803372"/>
            <a:ext cx="251790" cy="106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6DB70233-9126-484A-9121-25E4EE422268}"/>
              </a:ext>
            </a:extLst>
          </p:cNvPr>
          <p:cNvCxnSpPr>
            <a:stCxn id="21" idx="5"/>
            <a:endCxn id="22" idx="2"/>
          </p:cNvCxnSpPr>
          <p:nvPr/>
        </p:nvCxnSpPr>
        <p:spPr>
          <a:xfrm flipV="1">
            <a:off x="2295842" y="3723862"/>
            <a:ext cx="222071" cy="241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31658396-FD5A-4DC2-B589-2E0724ADF46E}"/>
              </a:ext>
            </a:extLst>
          </p:cNvPr>
          <p:cNvCxnSpPr>
            <a:stCxn id="21" idx="4"/>
            <a:endCxn id="18" idx="0"/>
          </p:cNvCxnSpPr>
          <p:nvPr/>
        </p:nvCxnSpPr>
        <p:spPr>
          <a:xfrm>
            <a:off x="2239618" y="3988905"/>
            <a:ext cx="159026" cy="3578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F64F7573-6412-4F99-ACE4-2CC45D1DFE39}"/>
              </a:ext>
            </a:extLst>
          </p:cNvPr>
          <p:cNvCxnSpPr>
            <a:stCxn id="21" idx="5"/>
            <a:endCxn id="20" idx="2"/>
          </p:cNvCxnSpPr>
          <p:nvPr/>
        </p:nvCxnSpPr>
        <p:spPr>
          <a:xfrm>
            <a:off x="2295842" y="3965616"/>
            <a:ext cx="420854" cy="630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2B8EFEEC-D2B0-4874-8D0F-4CF7B06F069C}"/>
              </a:ext>
            </a:extLst>
          </p:cNvPr>
          <p:cNvCxnSpPr>
            <a:stCxn id="22" idx="5"/>
            <a:endCxn id="20" idx="0"/>
          </p:cNvCxnSpPr>
          <p:nvPr/>
        </p:nvCxnSpPr>
        <p:spPr>
          <a:xfrm>
            <a:off x="2653651" y="3780086"/>
            <a:ext cx="142559" cy="169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509B5EA8-1A26-4E8F-A0F2-B4BE0DFEA87D}"/>
              </a:ext>
            </a:extLst>
          </p:cNvPr>
          <p:cNvCxnSpPr>
            <a:stCxn id="20" idx="4"/>
            <a:endCxn id="18" idx="7"/>
          </p:cNvCxnSpPr>
          <p:nvPr/>
        </p:nvCxnSpPr>
        <p:spPr>
          <a:xfrm flipH="1">
            <a:off x="2454868" y="4108176"/>
            <a:ext cx="341342" cy="2618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31FF3328-C523-4541-A973-67FDEBF7E2B8}"/>
              </a:ext>
            </a:extLst>
          </p:cNvPr>
          <p:cNvCxnSpPr>
            <a:stCxn id="23" idx="5"/>
            <a:endCxn id="18" idx="2"/>
          </p:cNvCxnSpPr>
          <p:nvPr/>
        </p:nvCxnSpPr>
        <p:spPr>
          <a:xfrm>
            <a:off x="1984416" y="4336676"/>
            <a:ext cx="334714" cy="895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6F89B01D-0B23-4FC6-B8D6-19CF5B49D3AB}"/>
              </a:ext>
            </a:extLst>
          </p:cNvPr>
          <p:cNvCxnSpPr>
            <a:stCxn id="19" idx="4"/>
            <a:endCxn id="23" idx="1"/>
          </p:cNvCxnSpPr>
          <p:nvPr/>
        </p:nvCxnSpPr>
        <p:spPr>
          <a:xfrm>
            <a:off x="1828801" y="3882885"/>
            <a:ext cx="43166" cy="3413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Oval 103">
            <a:extLst>
              <a:ext uri="{FF2B5EF4-FFF2-40B4-BE49-F238E27FC236}">
                <a16:creationId xmlns:a16="http://schemas.microsoft.com/office/drawing/2014/main" id="{7CD03DE6-7DB9-44CC-9528-04750F353BA8}"/>
              </a:ext>
            </a:extLst>
          </p:cNvPr>
          <p:cNvSpPr/>
          <p:nvPr/>
        </p:nvSpPr>
        <p:spPr>
          <a:xfrm>
            <a:off x="2073965" y="5731565"/>
            <a:ext cx="159027" cy="1590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40D9D89A-C791-465E-876D-D732720CE946}"/>
              </a:ext>
            </a:extLst>
          </p:cNvPr>
          <p:cNvCxnSpPr>
            <a:endCxn id="104" idx="0"/>
          </p:cNvCxnSpPr>
          <p:nvPr/>
        </p:nvCxnSpPr>
        <p:spPr>
          <a:xfrm flipH="1">
            <a:off x="2153479" y="5316917"/>
            <a:ext cx="159027" cy="414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Oval 105">
            <a:extLst>
              <a:ext uri="{FF2B5EF4-FFF2-40B4-BE49-F238E27FC236}">
                <a16:creationId xmlns:a16="http://schemas.microsoft.com/office/drawing/2014/main" id="{117738CC-A38B-47FF-85CD-4EA594636A5A}"/>
              </a:ext>
            </a:extLst>
          </p:cNvPr>
          <p:cNvSpPr/>
          <p:nvPr/>
        </p:nvSpPr>
        <p:spPr>
          <a:xfrm>
            <a:off x="1252331" y="3886104"/>
            <a:ext cx="159027" cy="1590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AE79ADD1-47FB-4D00-B7E7-BB1EA5BFE0C4}"/>
              </a:ext>
            </a:extLst>
          </p:cNvPr>
          <p:cNvSpPr/>
          <p:nvPr/>
        </p:nvSpPr>
        <p:spPr>
          <a:xfrm>
            <a:off x="1590260" y="4644885"/>
            <a:ext cx="159027" cy="1590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D06748DC-C344-490C-BE37-4048D5B98D75}"/>
              </a:ext>
            </a:extLst>
          </p:cNvPr>
          <p:cNvSpPr/>
          <p:nvPr/>
        </p:nvSpPr>
        <p:spPr>
          <a:xfrm>
            <a:off x="4452737" y="3603307"/>
            <a:ext cx="159027" cy="1590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F5DB5578-B71E-4389-A286-7FA54DBD41F3}"/>
              </a:ext>
            </a:extLst>
          </p:cNvPr>
          <p:cNvSpPr/>
          <p:nvPr/>
        </p:nvSpPr>
        <p:spPr>
          <a:xfrm>
            <a:off x="2299254" y="1764972"/>
            <a:ext cx="159027" cy="1590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DED40D63-ADFA-4206-BD3A-0C660CA9503B}"/>
              </a:ext>
            </a:extLst>
          </p:cNvPr>
          <p:cNvCxnSpPr>
            <a:cxnSpLocks/>
            <a:stCxn id="109" idx="4"/>
          </p:cNvCxnSpPr>
          <p:nvPr/>
        </p:nvCxnSpPr>
        <p:spPr>
          <a:xfrm>
            <a:off x="2378768" y="1923999"/>
            <a:ext cx="59632" cy="2863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BEEDF30A-17E9-499C-83D9-8732563E4CC3}"/>
              </a:ext>
            </a:extLst>
          </p:cNvPr>
          <p:cNvCxnSpPr>
            <a:stCxn id="108" idx="2"/>
          </p:cNvCxnSpPr>
          <p:nvPr/>
        </p:nvCxnSpPr>
        <p:spPr>
          <a:xfrm flipH="1" flipV="1">
            <a:off x="4061797" y="3545474"/>
            <a:ext cx="390940" cy="1373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6BFC3485-0128-4A1C-B2F6-61622F649108}"/>
              </a:ext>
            </a:extLst>
          </p:cNvPr>
          <p:cNvCxnSpPr>
            <a:endCxn id="107" idx="7"/>
          </p:cNvCxnSpPr>
          <p:nvPr/>
        </p:nvCxnSpPr>
        <p:spPr>
          <a:xfrm flipH="1">
            <a:off x="1725998" y="4359965"/>
            <a:ext cx="202194" cy="308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542ECAAC-BC8F-4405-A899-ADFA6255CA58}"/>
              </a:ext>
            </a:extLst>
          </p:cNvPr>
          <p:cNvCxnSpPr>
            <a:endCxn id="106" idx="7"/>
          </p:cNvCxnSpPr>
          <p:nvPr/>
        </p:nvCxnSpPr>
        <p:spPr>
          <a:xfrm flipH="1">
            <a:off x="1388069" y="3803372"/>
            <a:ext cx="361218" cy="1060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Oval 113">
            <a:extLst>
              <a:ext uri="{FF2B5EF4-FFF2-40B4-BE49-F238E27FC236}">
                <a16:creationId xmlns:a16="http://schemas.microsoft.com/office/drawing/2014/main" id="{D5B0C21E-2913-4D14-BE29-680A187AB442}"/>
              </a:ext>
            </a:extLst>
          </p:cNvPr>
          <p:cNvSpPr/>
          <p:nvPr/>
        </p:nvSpPr>
        <p:spPr>
          <a:xfrm>
            <a:off x="5406887" y="2886178"/>
            <a:ext cx="159027" cy="1590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36C69622-5B56-4182-9E41-B211B86478C2}"/>
                  </a:ext>
                </a:extLst>
              </p:cNvPr>
              <p:cNvSpPr txBox="1"/>
              <p:nvPr/>
            </p:nvSpPr>
            <p:spPr>
              <a:xfrm>
                <a:off x="6294783" y="2646664"/>
                <a:ext cx="5467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/>
                  <a:t>Behúzzuk az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hu-HU" dirty="0"/>
                  <a:t>-</a:t>
                </a:r>
                <a:r>
                  <a:rPr lang="hu-HU" dirty="0" err="1"/>
                  <a:t>nál</a:t>
                </a:r>
                <a:r>
                  <a:rPr lang="hu-HU" dirty="0"/>
                  <a:t> nem távolabb levő pontok közti éleket</a:t>
                </a:r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36C69622-5B56-4182-9E41-B211B86478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4783" y="2646664"/>
                <a:ext cx="5467331" cy="369332"/>
              </a:xfrm>
              <a:prstGeom prst="rect">
                <a:avLst/>
              </a:prstGeom>
              <a:blipFill>
                <a:blip r:embed="rId2"/>
                <a:stretch>
                  <a:fillRect l="-1004" t="-8197" r="-223" b="-2459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106773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073B1-EAF2-4F34-B7DB-1E9DE96EF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2.1 – S</a:t>
            </a:r>
            <a:r>
              <a:rPr lang="hu-HU" dirty="0"/>
              <a:t>ű</a:t>
            </a:r>
            <a:r>
              <a:rPr lang="en-US" dirty="0"/>
              <a:t>r</a:t>
            </a:r>
            <a:r>
              <a:rPr lang="hu-HU" dirty="0"/>
              <a:t>ű</a:t>
            </a:r>
            <a:r>
              <a:rPr lang="en-US" dirty="0" err="1"/>
              <a:t>ség</a:t>
            </a:r>
            <a:r>
              <a:rPr lang="en-US" dirty="0"/>
              <a:t> </a:t>
            </a:r>
            <a:r>
              <a:rPr lang="en-US" dirty="0" err="1"/>
              <a:t>alapú</a:t>
            </a:r>
            <a:r>
              <a:rPr lang="en-US" dirty="0"/>
              <a:t> </a:t>
            </a:r>
            <a:r>
              <a:rPr lang="en-US" dirty="0" err="1"/>
              <a:t>klaszterezés</a:t>
            </a:r>
            <a:r>
              <a:rPr lang="en-US" dirty="0"/>
              <a:t> (DBSCAN)</a:t>
            </a:r>
            <a:endParaRPr lang="hu-HU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8EC7CFB-1F1B-4D6B-819F-8C8ED9F0CF87}"/>
              </a:ext>
            </a:extLst>
          </p:cNvPr>
          <p:cNvSpPr/>
          <p:nvPr/>
        </p:nvSpPr>
        <p:spPr>
          <a:xfrm>
            <a:off x="2319130" y="4346713"/>
            <a:ext cx="159027" cy="1590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FFD367F-027D-4C8D-AE15-13FD1A7391BA}"/>
              </a:ext>
            </a:extLst>
          </p:cNvPr>
          <p:cNvSpPr/>
          <p:nvPr/>
        </p:nvSpPr>
        <p:spPr>
          <a:xfrm>
            <a:off x="1749287" y="3723858"/>
            <a:ext cx="159027" cy="1590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3E5C167-AC31-4B47-B319-69CFE62F7D00}"/>
              </a:ext>
            </a:extLst>
          </p:cNvPr>
          <p:cNvSpPr/>
          <p:nvPr/>
        </p:nvSpPr>
        <p:spPr>
          <a:xfrm>
            <a:off x="2716696" y="3949149"/>
            <a:ext cx="159027" cy="1590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2597F85-FB09-45D8-BFF0-165ADBD0DE86}"/>
              </a:ext>
            </a:extLst>
          </p:cNvPr>
          <p:cNvSpPr/>
          <p:nvPr/>
        </p:nvSpPr>
        <p:spPr>
          <a:xfrm>
            <a:off x="2160104" y="3829878"/>
            <a:ext cx="159027" cy="1590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82AD9E4-F9B4-42C8-8657-E95C5A867037}"/>
              </a:ext>
            </a:extLst>
          </p:cNvPr>
          <p:cNvSpPr/>
          <p:nvPr/>
        </p:nvSpPr>
        <p:spPr>
          <a:xfrm>
            <a:off x="2517913" y="3644348"/>
            <a:ext cx="159027" cy="1590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C25F719-894F-42CB-9FEA-73F4CAB05655}"/>
              </a:ext>
            </a:extLst>
          </p:cNvPr>
          <p:cNvSpPr/>
          <p:nvPr/>
        </p:nvSpPr>
        <p:spPr>
          <a:xfrm>
            <a:off x="1848678" y="4200938"/>
            <a:ext cx="159027" cy="1590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16297AC-367D-476C-8F1D-286DC6B30E0E}"/>
              </a:ext>
            </a:extLst>
          </p:cNvPr>
          <p:cNvSpPr/>
          <p:nvPr/>
        </p:nvSpPr>
        <p:spPr>
          <a:xfrm>
            <a:off x="1928191" y="2353297"/>
            <a:ext cx="159027" cy="1590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A02B935-DEEB-4E69-ADFD-A75C554FA025}"/>
              </a:ext>
            </a:extLst>
          </p:cNvPr>
          <p:cNvSpPr/>
          <p:nvPr/>
        </p:nvSpPr>
        <p:spPr>
          <a:xfrm>
            <a:off x="2133600" y="2711104"/>
            <a:ext cx="159027" cy="1590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3EB2629-4676-482A-BF61-D2FA0AC43A29}"/>
              </a:ext>
            </a:extLst>
          </p:cNvPr>
          <p:cNvSpPr/>
          <p:nvPr/>
        </p:nvSpPr>
        <p:spPr>
          <a:xfrm>
            <a:off x="2358886" y="2210317"/>
            <a:ext cx="159027" cy="1590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71A045A-F490-4027-827A-7E7370F5EE1F}"/>
              </a:ext>
            </a:extLst>
          </p:cNvPr>
          <p:cNvSpPr/>
          <p:nvPr/>
        </p:nvSpPr>
        <p:spPr>
          <a:xfrm>
            <a:off x="2637181" y="2581380"/>
            <a:ext cx="159027" cy="1590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1D39A34-4574-4875-B1A1-299FDE4B7E5F}"/>
              </a:ext>
            </a:extLst>
          </p:cNvPr>
          <p:cNvSpPr/>
          <p:nvPr/>
        </p:nvSpPr>
        <p:spPr>
          <a:xfrm>
            <a:off x="2888975" y="2992195"/>
            <a:ext cx="159027" cy="1590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D0D0794-C6F5-4EEB-8E5C-F99870D43541}"/>
              </a:ext>
            </a:extLst>
          </p:cNvPr>
          <p:cNvSpPr/>
          <p:nvPr/>
        </p:nvSpPr>
        <p:spPr>
          <a:xfrm>
            <a:off x="3266661" y="2353296"/>
            <a:ext cx="159027" cy="1590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3D7FE46-81D7-4B83-A098-A2BC2B98C9AC}"/>
              </a:ext>
            </a:extLst>
          </p:cNvPr>
          <p:cNvSpPr/>
          <p:nvPr/>
        </p:nvSpPr>
        <p:spPr>
          <a:xfrm>
            <a:off x="3438941" y="2780162"/>
            <a:ext cx="159027" cy="1590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97A3796-C10C-4FF2-8FF0-549D26C7066C}"/>
              </a:ext>
            </a:extLst>
          </p:cNvPr>
          <p:cNvSpPr/>
          <p:nvPr/>
        </p:nvSpPr>
        <p:spPr>
          <a:xfrm>
            <a:off x="3518454" y="3313043"/>
            <a:ext cx="159027" cy="1590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28F2719-3343-4EBD-8133-EF5FC38FE9C2}"/>
              </a:ext>
            </a:extLst>
          </p:cNvPr>
          <p:cNvSpPr/>
          <p:nvPr/>
        </p:nvSpPr>
        <p:spPr>
          <a:xfrm>
            <a:off x="3664230" y="3723858"/>
            <a:ext cx="159027" cy="1590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D503D02-1851-430D-8BDC-AB59BA30B7A9}"/>
              </a:ext>
            </a:extLst>
          </p:cNvPr>
          <p:cNvSpPr/>
          <p:nvPr/>
        </p:nvSpPr>
        <p:spPr>
          <a:xfrm>
            <a:off x="3584715" y="4068417"/>
            <a:ext cx="159027" cy="1590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5835571-1706-4B8C-B438-9817576E7D94}"/>
              </a:ext>
            </a:extLst>
          </p:cNvPr>
          <p:cNvSpPr/>
          <p:nvPr/>
        </p:nvSpPr>
        <p:spPr>
          <a:xfrm>
            <a:off x="2729946" y="5237404"/>
            <a:ext cx="159027" cy="1590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8E6EB8F6-A5E4-4F7A-AF81-82056FC7A99D}"/>
              </a:ext>
            </a:extLst>
          </p:cNvPr>
          <p:cNvSpPr/>
          <p:nvPr/>
        </p:nvSpPr>
        <p:spPr>
          <a:xfrm>
            <a:off x="2232992" y="5157890"/>
            <a:ext cx="159027" cy="1590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974DD6F-8B16-48AB-8D7B-0C4829BC07EB}"/>
              </a:ext>
            </a:extLst>
          </p:cNvPr>
          <p:cNvSpPr/>
          <p:nvPr/>
        </p:nvSpPr>
        <p:spPr>
          <a:xfrm>
            <a:off x="3187147" y="5572538"/>
            <a:ext cx="159027" cy="1590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E155E3E-2596-4558-B26D-FAB34CF1C28C}"/>
              </a:ext>
            </a:extLst>
          </p:cNvPr>
          <p:cNvSpPr/>
          <p:nvPr/>
        </p:nvSpPr>
        <p:spPr>
          <a:xfrm>
            <a:off x="3187147" y="4896679"/>
            <a:ext cx="159027" cy="1590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8594E3C-E3E6-46BD-935D-58212A295BE7}"/>
              </a:ext>
            </a:extLst>
          </p:cNvPr>
          <p:cNvSpPr/>
          <p:nvPr/>
        </p:nvSpPr>
        <p:spPr>
          <a:xfrm>
            <a:off x="3743743" y="4472606"/>
            <a:ext cx="159027" cy="1590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C581075-BBD2-4B72-B507-98785B8C3FF6}"/>
              </a:ext>
            </a:extLst>
          </p:cNvPr>
          <p:cNvSpPr/>
          <p:nvPr/>
        </p:nvSpPr>
        <p:spPr>
          <a:xfrm>
            <a:off x="3743742" y="5082209"/>
            <a:ext cx="159027" cy="1590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94B415D-6F7F-4FC6-9089-DDAE1C7F1770}"/>
              </a:ext>
            </a:extLst>
          </p:cNvPr>
          <p:cNvSpPr/>
          <p:nvPr/>
        </p:nvSpPr>
        <p:spPr>
          <a:xfrm>
            <a:off x="3902770" y="3465960"/>
            <a:ext cx="159027" cy="1590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8320B2B-8D38-4A45-AB5B-C5C607E1E817}"/>
              </a:ext>
            </a:extLst>
          </p:cNvPr>
          <p:cNvCxnSpPr>
            <a:stCxn id="24" idx="7"/>
            <a:endCxn id="26" idx="2"/>
          </p:cNvCxnSpPr>
          <p:nvPr/>
        </p:nvCxnSpPr>
        <p:spPr>
          <a:xfrm flipV="1">
            <a:off x="2063929" y="2289831"/>
            <a:ext cx="294957" cy="867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0920812-001A-456B-BEBA-F72B0B9B78CF}"/>
              </a:ext>
            </a:extLst>
          </p:cNvPr>
          <p:cNvCxnSpPr>
            <a:stCxn id="24" idx="4"/>
            <a:endCxn id="25" idx="1"/>
          </p:cNvCxnSpPr>
          <p:nvPr/>
        </p:nvCxnSpPr>
        <p:spPr>
          <a:xfrm>
            <a:off x="2007705" y="2512324"/>
            <a:ext cx="149184" cy="2220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3337FE2-AB90-4C79-8BE8-E1FB7033CE60}"/>
              </a:ext>
            </a:extLst>
          </p:cNvPr>
          <p:cNvCxnSpPr>
            <a:stCxn id="26" idx="5"/>
            <a:endCxn id="27" idx="1"/>
          </p:cNvCxnSpPr>
          <p:nvPr/>
        </p:nvCxnSpPr>
        <p:spPr>
          <a:xfrm>
            <a:off x="2494624" y="2346055"/>
            <a:ext cx="165846" cy="2586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48A769B-94A3-49A1-9E70-161CD2C15BFC}"/>
              </a:ext>
            </a:extLst>
          </p:cNvPr>
          <p:cNvCxnSpPr>
            <a:stCxn id="25" idx="0"/>
            <a:endCxn id="26" idx="3"/>
          </p:cNvCxnSpPr>
          <p:nvPr/>
        </p:nvCxnSpPr>
        <p:spPr>
          <a:xfrm flipV="1">
            <a:off x="2213114" y="2346055"/>
            <a:ext cx="169061" cy="365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4D7FB13-BF7B-47D8-AE7C-DF6BCCDF9973}"/>
              </a:ext>
            </a:extLst>
          </p:cNvPr>
          <p:cNvCxnSpPr>
            <a:stCxn id="25" idx="6"/>
            <a:endCxn id="27" idx="3"/>
          </p:cNvCxnSpPr>
          <p:nvPr/>
        </p:nvCxnSpPr>
        <p:spPr>
          <a:xfrm flipV="1">
            <a:off x="2292627" y="2717118"/>
            <a:ext cx="367843" cy="73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039E87C-B87D-465A-A430-D14BCCE57530}"/>
              </a:ext>
            </a:extLst>
          </p:cNvPr>
          <p:cNvCxnSpPr>
            <a:stCxn id="27" idx="5"/>
            <a:endCxn id="28" idx="1"/>
          </p:cNvCxnSpPr>
          <p:nvPr/>
        </p:nvCxnSpPr>
        <p:spPr>
          <a:xfrm>
            <a:off x="2772919" y="2717118"/>
            <a:ext cx="139345" cy="2983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3305746-830D-4521-893A-C0CCCEE13D07}"/>
              </a:ext>
            </a:extLst>
          </p:cNvPr>
          <p:cNvCxnSpPr>
            <a:stCxn id="24" idx="5"/>
            <a:endCxn id="27" idx="1"/>
          </p:cNvCxnSpPr>
          <p:nvPr/>
        </p:nvCxnSpPr>
        <p:spPr>
          <a:xfrm>
            <a:off x="2063929" y="2489035"/>
            <a:ext cx="596541" cy="115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93CD39E-7E9B-4EC1-B4EC-8D0C9A6298E8}"/>
              </a:ext>
            </a:extLst>
          </p:cNvPr>
          <p:cNvCxnSpPr>
            <a:cxnSpLocks/>
            <a:stCxn id="27" idx="7"/>
            <a:endCxn id="29" idx="3"/>
          </p:cNvCxnSpPr>
          <p:nvPr/>
        </p:nvCxnSpPr>
        <p:spPr>
          <a:xfrm flipV="1">
            <a:off x="2772919" y="2489034"/>
            <a:ext cx="517031" cy="1156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4D488C9-2468-4DA2-9B11-20FBC9948E02}"/>
              </a:ext>
            </a:extLst>
          </p:cNvPr>
          <p:cNvCxnSpPr>
            <a:cxnSpLocks/>
            <a:stCxn id="29" idx="5"/>
            <a:endCxn id="30" idx="1"/>
          </p:cNvCxnSpPr>
          <p:nvPr/>
        </p:nvCxnSpPr>
        <p:spPr>
          <a:xfrm>
            <a:off x="3402399" y="2489034"/>
            <a:ext cx="59831" cy="3144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9337494-C3B5-4F08-98A9-E5020D2A5B42}"/>
              </a:ext>
            </a:extLst>
          </p:cNvPr>
          <p:cNvCxnSpPr>
            <a:cxnSpLocks/>
            <a:stCxn id="30" idx="2"/>
            <a:endCxn id="28" idx="6"/>
          </p:cNvCxnSpPr>
          <p:nvPr/>
        </p:nvCxnSpPr>
        <p:spPr>
          <a:xfrm flipH="1">
            <a:off x="3048002" y="2859676"/>
            <a:ext cx="390939" cy="212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79EE069-B6FE-4DF4-8167-5B13A6FD299F}"/>
              </a:ext>
            </a:extLst>
          </p:cNvPr>
          <p:cNvCxnSpPr>
            <a:stCxn id="28" idx="7"/>
            <a:endCxn id="29" idx="3"/>
          </p:cNvCxnSpPr>
          <p:nvPr/>
        </p:nvCxnSpPr>
        <p:spPr>
          <a:xfrm flipV="1">
            <a:off x="3024713" y="2489034"/>
            <a:ext cx="265237" cy="526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1BE72B1-BB46-4BC3-AFFD-0CA22EBC218A}"/>
              </a:ext>
            </a:extLst>
          </p:cNvPr>
          <p:cNvCxnSpPr>
            <a:stCxn id="30" idx="5"/>
            <a:endCxn id="31" idx="0"/>
          </p:cNvCxnSpPr>
          <p:nvPr/>
        </p:nvCxnSpPr>
        <p:spPr>
          <a:xfrm>
            <a:off x="3574679" y="2915900"/>
            <a:ext cx="23289" cy="3971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4E882FE-D0EA-4A83-A879-D353B4B4297A}"/>
              </a:ext>
            </a:extLst>
          </p:cNvPr>
          <p:cNvCxnSpPr>
            <a:stCxn id="31" idx="5"/>
            <a:endCxn id="41" idx="2"/>
          </p:cNvCxnSpPr>
          <p:nvPr/>
        </p:nvCxnSpPr>
        <p:spPr>
          <a:xfrm>
            <a:off x="3654192" y="3448781"/>
            <a:ext cx="248578" cy="966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738D916E-E3E9-46DA-95EB-52D24C8D6D50}"/>
              </a:ext>
            </a:extLst>
          </p:cNvPr>
          <p:cNvCxnSpPr>
            <a:stCxn id="28" idx="5"/>
            <a:endCxn id="31" idx="1"/>
          </p:cNvCxnSpPr>
          <p:nvPr/>
        </p:nvCxnSpPr>
        <p:spPr>
          <a:xfrm>
            <a:off x="3024713" y="3127933"/>
            <a:ext cx="517030" cy="2083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9ACF3DAD-D2EE-4457-81CD-54BA28E941EC}"/>
              </a:ext>
            </a:extLst>
          </p:cNvPr>
          <p:cNvCxnSpPr>
            <a:stCxn id="31" idx="5"/>
            <a:endCxn id="32" idx="0"/>
          </p:cNvCxnSpPr>
          <p:nvPr/>
        </p:nvCxnSpPr>
        <p:spPr>
          <a:xfrm>
            <a:off x="3654192" y="3448781"/>
            <a:ext cx="89552" cy="2750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C87D48D2-4511-4931-96FE-1F16AF7275C7}"/>
              </a:ext>
            </a:extLst>
          </p:cNvPr>
          <p:cNvCxnSpPr>
            <a:stCxn id="41" idx="3"/>
            <a:endCxn id="32" idx="6"/>
          </p:cNvCxnSpPr>
          <p:nvPr/>
        </p:nvCxnSpPr>
        <p:spPr>
          <a:xfrm flipH="1">
            <a:off x="3823257" y="3601698"/>
            <a:ext cx="102802" cy="2016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544E2ED-D41C-4039-B819-54D31435B0F6}"/>
              </a:ext>
            </a:extLst>
          </p:cNvPr>
          <p:cNvCxnSpPr>
            <a:stCxn id="32" idx="4"/>
            <a:endCxn id="33" idx="7"/>
          </p:cNvCxnSpPr>
          <p:nvPr/>
        </p:nvCxnSpPr>
        <p:spPr>
          <a:xfrm flipH="1">
            <a:off x="3720453" y="3882885"/>
            <a:ext cx="23291" cy="2088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6D7CA99-FA7F-459B-97D6-C48D9C8A3A2E}"/>
              </a:ext>
            </a:extLst>
          </p:cNvPr>
          <p:cNvCxnSpPr>
            <a:stCxn id="33" idx="4"/>
            <a:endCxn id="39" idx="0"/>
          </p:cNvCxnSpPr>
          <p:nvPr/>
        </p:nvCxnSpPr>
        <p:spPr>
          <a:xfrm>
            <a:off x="3664229" y="4227444"/>
            <a:ext cx="159028" cy="2451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44081237-B532-447E-BCBB-F6850965F19B}"/>
              </a:ext>
            </a:extLst>
          </p:cNvPr>
          <p:cNvCxnSpPr>
            <a:stCxn id="39" idx="4"/>
            <a:endCxn id="40" idx="0"/>
          </p:cNvCxnSpPr>
          <p:nvPr/>
        </p:nvCxnSpPr>
        <p:spPr>
          <a:xfrm flipH="1">
            <a:off x="3823256" y="4631633"/>
            <a:ext cx="1" cy="4505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B61444B2-F8D5-4992-80CC-9A740781B72E}"/>
              </a:ext>
            </a:extLst>
          </p:cNvPr>
          <p:cNvCxnSpPr>
            <a:stCxn id="39" idx="3"/>
            <a:endCxn id="38" idx="6"/>
          </p:cNvCxnSpPr>
          <p:nvPr/>
        </p:nvCxnSpPr>
        <p:spPr>
          <a:xfrm flipH="1">
            <a:off x="3346174" y="4608344"/>
            <a:ext cx="420858" cy="3678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2A9E2FCC-30F0-454E-8562-C4C05576ED12}"/>
              </a:ext>
            </a:extLst>
          </p:cNvPr>
          <p:cNvCxnSpPr>
            <a:stCxn id="38" idx="5"/>
            <a:endCxn id="40" idx="2"/>
          </p:cNvCxnSpPr>
          <p:nvPr/>
        </p:nvCxnSpPr>
        <p:spPr>
          <a:xfrm>
            <a:off x="3322885" y="5032417"/>
            <a:ext cx="420857" cy="1293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FC9D298D-B11A-4C4A-B520-CFBF0192E7AB}"/>
              </a:ext>
            </a:extLst>
          </p:cNvPr>
          <p:cNvCxnSpPr>
            <a:stCxn id="38" idx="2"/>
            <a:endCxn id="35" idx="7"/>
          </p:cNvCxnSpPr>
          <p:nvPr/>
        </p:nvCxnSpPr>
        <p:spPr>
          <a:xfrm flipH="1">
            <a:off x="2865684" y="4976193"/>
            <a:ext cx="321463" cy="284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20D1EC65-7272-4B23-89A3-26DB9E36427E}"/>
              </a:ext>
            </a:extLst>
          </p:cNvPr>
          <p:cNvCxnSpPr>
            <a:stCxn id="35" idx="5"/>
            <a:endCxn id="37" idx="1"/>
          </p:cNvCxnSpPr>
          <p:nvPr/>
        </p:nvCxnSpPr>
        <p:spPr>
          <a:xfrm>
            <a:off x="2865684" y="5373142"/>
            <a:ext cx="344752" cy="2226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12CA4D86-E7BA-41FE-B4B3-E537CD2F785D}"/>
              </a:ext>
            </a:extLst>
          </p:cNvPr>
          <p:cNvCxnSpPr>
            <a:cxnSpLocks/>
            <a:stCxn id="38" idx="4"/>
            <a:endCxn id="37" idx="0"/>
          </p:cNvCxnSpPr>
          <p:nvPr/>
        </p:nvCxnSpPr>
        <p:spPr>
          <a:xfrm>
            <a:off x="3266661" y="5055706"/>
            <a:ext cx="0" cy="5168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79A377F8-C7D3-49B0-8C4C-B00D2DC01EFA}"/>
              </a:ext>
            </a:extLst>
          </p:cNvPr>
          <p:cNvCxnSpPr>
            <a:cxnSpLocks/>
            <a:stCxn id="35" idx="2"/>
            <a:endCxn id="36" idx="6"/>
          </p:cNvCxnSpPr>
          <p:nvPr/>
        </p:nvCxnSpPr>
        <p:spPr>
          <a:xfrm flipH="1" flipV="1">
            <a:off x="2392019" y="5237404"/>
            <a:ext cx="337927" cy="795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B23FD910-B8EE-427B-82D1-9D82A665DC71}"/>
              </a:ext>
            </a:extLst>
          </p:cNvPr>
          <p:cNvCxnSpPr>
            <a:stCxn id="21" idx="3"/>
            <a:endCxn id="23" idx="0"/>
          </p:cNvCxnSpPr>
          <p:nvPr/>
        </p:nvCxnSpPr>
        <p:spPr>
          <a:xfrm flipH="1">
            <a:off x="1928192" y="3965616"/>
            <a:ext cx="255201" cy="2353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B8831BF3-242A-4C2B-8C98-9346AE6560E1}"/>
              </a:ext>
            </a:extLst>
          </p:cNvPr>
          <p:cNvCxnSpPr>
            <a:stCxn id="19" idx="6"/>
            <a:endCxn id="21" idx="2"/>
          </p:cNvCxnSpPr>
          <p:nvPr/>
        </p:nvCxnSpPr>
        <p:spPr>
          <a:xfrm>
            <a:off x="1908314" y="3803372"/>
            <a:ext cx="251790" cy="106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6DB70233-9126-484A-9121-25E4EE422268}"/>
              </a:ext>
            </a:extLst>
          </p:cNvPr>
          <p:cNvCxnSpPr>
            <a:stCxn id="21" idx="5"/>
            <a:endCxn id="22" idx="2"/>
          </p:cNvCxnSpPr>
          <p:nvPr/>
        </p:nvCxnSpPr>
        <p:spPr>
          <a:xfrm flipV="1">
            <a:off x="2295842" y="3723862"/>
            <a:ext cx="222071" cy="241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31658396-FD5A-4DC2-B589-2E0724ADF46E}"/>
              </a:ext>
            </a:extLst>
          </p:cNvPr>
          <p:cNvCxnSpPr>
            <a:stCxn id="21" idx="4"/>
            <a:endCxn id="18" idx="0"/>
          </p:cNvCxnSpPr>
          <p:nvPr/>
        </p:nvCxnSpPr>
        <p:spPr>
          <a:xfrm>
            <a:off x="2239618" y="3988905"/>
            <a:ext cx="159026" cy="3578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F64F7573-6412-4F99-ACE4-2CC45D1DFE39}"/>
              </a:ext>
            </a:extLst>
          </p:cNvPr>
          <p:cNvCxnSpPr>
            <a:stCxn id="21" idx="5"/>
            <a:endCxn id="20" idx="2"/>
          </p:cNvCxnSpPr>
          <p:nvPr/>
        </p:nvCxnSpPr>
        <p:spPr>
          <a:xfrm>
            <a:off x="2295842" y="3965616"/>
            <a:ext cx="420854" cy="630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2B8EFEEC-D2B0-4874-8D0F-4CF7B06F069C}"/>
              </a:ext>
            </a:extLst>
          </p:cNvPr>
          <p:cNvCxnSpPr>
            <a:stCxn id="22" idx="5"/>
            <a:endCxn id="20" idx="0"/>
          </p:cNvCxnSpPr>
          <p:nvPr/>
        </p:nvCxnSpPr>
        <p:spPr>
          <a:xfrm>
            <a:off x="2653651" y="3780086"/>
            <a:ext cx="142559" cy="169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509B5EA8-1A26-4E8F-A0F2-B4BE0DFEA87D}"/>
              </a:ext>
            </a:extLst>
          </p:cNvPr>
          <p:cNvCxnSpPr>
            <a:stCxn id="20" idx="4"/>
            <a:endCxn id="18" idx="7"/>
          </p:cNvCxnSpPr>
          <p:nvPr/>
        </p:nvCxnSpPr>
        <p:spPr>
          <a:xfrm flipH="1">
            <a:off x="2454868" y="4108176"/>
            <a:ext cx="341342" cy="2618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31FF3328-C523-4541-A973-67FDEBF7E2B8}"/>
              </a:ext>
            </a:extLst>
          </p:cNvPr>
          <p:cNvCxnSpPr>
            <a:stCxn id="23" idx="5"/>
            <a:endCxn id="18" idx="2"/>
          </p:cNvCxnSpPr>
          <p:nvPr/>
        </p:nvCxnSpPr>
        <p:spPr>
          <a:xfrm>
            <a:off x="1984416" y="4336676"/>
            <a:ext cx="334714" cy="895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6F89B01D-0B23-4FC6-B8D6-19CF5B49D3AB}"/>
              </a:ext>
            </a:extLst>
          </p:cNvPr>
          <p:cNvCxnSpPr>
            <a:stCxn id="19" idx="4"/>
            <a:endCxn id="23" idx="1"/>
          </p:cNvCxnSpPr>
          <p:nvPr/>
        </p:nvCxnSpPr>
        <p:spPr>
          <a:xfrm>
            <a:off x="1828801" y="3882885"/>
            <a:ext cx="43166" cy="3413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D58FDC46-335D-4967-A5CF-C6066406EF4A}"/>
                  </a:ext>
                </a:extLst>
              </p:cNvPr>
              <p:cNvSpPr txBox="1"/>
              <p:nvPr/>
            </p:nvSpPr>
            <p:spPr>
              <a:xfrm>
                <a:off x="6294783" y="2646664"/>
                <a:ext cx="14613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/>
                  <a:t>Legyen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b="0" i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hu-HU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D58FDC46-335D-4967-A5CF-C6066406EF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4783" y="2646664"/>
                <a:ext cx="1461362" cy="369332"/>
              </a:xfrm>
              <a:prstGeom prst="rect">
                <a:avLst/>
              </a:prstGeom>
              <a:blipFill>
                <a:blip r:embed="rId2"/>
                <a:stretch>
                  <a:fillRect l="-3766" t="-8197" b="-2459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Oval 66">
            <a:extLst>
              <a:ext uri="{FF2B5EF4-FFF2-40B4-BE49-F238E27FC236}">
                <a16:creationId xmlns:a16="http://schemas.microsoft.com/office/drawing/2014/main" id="{81B84688-E9AF-4641-A9A2-2307DE1351F6}"/>
              </a:ext>
            </a:extLst>
          </p:cNvPr>
          <p:cNvSpPr/>
          <p:nvPr/>
        </p:nvSpPr>
        <p:spPr>
          <a:xfrm>
            <a:off x="5406887" y="2886178"/>
            <a:ext cx="159027" cy="1590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63F03004-4A0A-4539-AFE8-8EDEEBF82CDC}"/>
              </a:ext>
            </a:extLst>
          </p:cNvPr>
          <p:cNvSpPr/>
          <p:nvPr/>
        </p:nvSpPr>
        <p:spPr>
          <a:xfrm>
            <a:off x="2073965" y="5731565"/>
            <a:ext cx="159027" cy="1590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C4FDC38-1F50-41EA-A578-DF09D905BCD5}"/>
              </a:ext>
            </a:extLst>
          </p:cNvPr>
          <p:cNvCxnSpPr>
            <a:endCxn id="69" idx="0"/>
          </p:cNvCxnSpPr>
          <p:nvPr/>
        </p:nvCxnSpPr>
        <p:spPr>
          <a:xfrm flipH="1">
            <a:off x="2153479" y="5316917"/>
            <a:ext cx="159027" cy="414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>
            <a:extLst>
              <a:ext uri="{FF2B5EF4-FFF2-40B4-BE49-F238E27FC236}">
                <a16:creationId xmlns:a16="http://schemas.microsoft.com/office/drawing/2014/main" id="{D5C58675-34D7-4CBD-ACBB-3F3DD1625234}"/>
              </a:ext>
            </a:extLst>
          </p:cNvPr>
          <p:cNvSpPr/>
          <p:nvPr/>
        </p:nvSpPr>
        <p:spPr>
          <a:xfrm>
            <a:off x="1252331" y="3886104"/>
            <a:ext cx="159027" cy="1590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7D7E7EB5-11F8-43DA-8D52-F13A091941F1}"/>
              </a:ext>
            </a:extLst>
          </p:cNvPr>
          <p:cNvSpPr/>
          <p:nvPr/>
        </p:nvSpPr>
        <p:spPr>
          <a:xfrm>
            <a:off x="1590260" y="4644885"/>
            <a:ext cx="159027" cy="1590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49F84C2-75E6-4C36-9801-965BED8C730A}"/>
              </a:ext>
            </a:extLst>
          </p:cNvPr>
          <p:cNvSpPr/>
          <p:nvPr/>
        </p:nvSpPr>
        <p:spPr>
          <a:xfrm>
            <a:off x="4452737" y="3603307"/>
            <a:ext cx="159027" cy="1590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49D44963-E98F-4351-B33B-AA85A88DE58C}"/>
              </a:ext>
            </a:extLst>
          </p:cNvPr>
          <p:cNvSpPr/>
          <p:nvPr/>
        </p:nvSpPr>
        <p:spPr>
          <a:xfrm>
            <a:off x="2299254" y="1764972"/>
            <a:ext cx="159027" cy="1590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AFFFB54B-3BCD-4D4A-A955-652C97EED9C7}"/>
              </a:ext>
            </a:extLst>
          </p:cNvPr>
          <p:cNvCxnSpPr>
            <a:cxnSpLocks/>
            <a:stCxn id="79" idx="4"/>
          </p:cNvCxnSpPr>
          <p:nvPr/>
        </p:nvCxnSpPr>
        <p:spPr>
          <a:xfrm>
            <a:off x="2378768" y="1923999"/>
            <a:ext cx="59632" cy="2863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6ED2ED97-5975-4B3A-AF7F-A2762EFCCD2A}"/>
              </a:ext>
            </a:extLst>
          </p:cNvPr>
          <p:cNvCxnSpPr>
            <a:stCxn id="77" idx="2"/>
          </p:cNvCxnSpPr>
          <p:nvPr/>
        </p:nvCxnSpPr>
        <p:spPr>
          <a:xfrm flipH="1" flipV="1">
            <a:off x="4061797" y="3545474"/>
            <a:ext cx="390940" cy="1373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896F45DF-F7B0-4784-A166-6ACA9AEF1E36}"/>
              </a:ext>
            </a:extLst>
          </p:cNvPr>
          <p:cNvCxnSpPr>
            <a:endCxn id="75" idx="7"/>
          </p:cNvCxnSpPr>
          <p:nvPr/>
        </p:nvCxnSpPr>
        <p:spPr>
          <a:xfrm flipH="1">
            <a:off x="1725998" y="4359965"/>
            <a:ext cx="202194" cy="308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F7BF90A8-F0DF-4B9D-8595-ADB32839D629}"/>
              </a:ext>
            </a:extLst>
          </p:cNvPr>
          <p:cNvCxnSpPr>
            <a:endCxn id="73" idx="7"/>
          </p:cNvCxnSpPr>
          <p:nvPr/>
        </p:nvCxnSpPr>
        <p:spPr>
          <a:xfrm flipH="1">
            <a:off x="1388069" y="3803372"/>
            <a:ext cx="361218" cy="1060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598748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073B1-EAF2-4F34-B7DB-1E9DE96EF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2.1 – S</a:t>
            </a:r>
            <a:r>
              <a:rPr lang="hu-HU" dirty="0"/>
              <a:t>ű</a:t>
            </a:r>
            <a:r>
              <a:rPr lang="en-US" dirty="0"/>
              <a:t>r</a:t>
            </a:r>
            <a:r>
              <a:rPr lang="hu-HU" dirty="0"/>
              <a:t>ű</a:t>
            </a:r>
            <a:r>
              <a:rPr lang="en-US" dirty="0" err="1"/>
              <a:t>ség</a:t>
            </a:r>
            <a:r>
              <a:rPr lang="en-US" dirty="0"/>
              <a:t> </a:t>
            </a:r>
            <a:r>
              <a:rPr lang="en-US" dirty="0" err="1"/>
              <a:t>alapú</a:t>
            </a:r>
            <a:r>
              <a:rPr lang="en-US" dirty="0"/>
              <a:t> </a:t>
            </a:r>
            <a:r>
              <a:rPr lang="en-US" dirty="0" err="1"/>
              <a:t>klaszterezés</a:t>
            </a:r>
            <a:r>
              <a:rPr lang="en-US" dirty="0"/>
              <a:t> (DBSCAN)</a:t>
            </a:r>
            <a:endParaRPr lang="hu-HU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8EC7CFB-1F1B-4D6B-819F-8C8ED9F0CF87}"/>
              </a:ext>
            </a:extLst>
          </p:cNvPr>
          <p:cNvSpPr/>
          <p:nvPr/>
        </p:nvSpPr>
        <p:spPr>
          <a:xfrm>
            <a:off x="2319130" y="4346713"/>
            <a:ext cx="159027" cy="15902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FFD367F-027D-4C8D-AE15-13FD1A7391BA}"/>
              </a:ext>
            </a:extLst>
          </p:cNvPr>
          <p:cNvSpPr/>
          <p:nvPr/>
        </p:nvSpPr>
        <p:spPr>
          <a:xfrm>
            <a:off x="1749287" y="3723858"/>
            <a:ext cx="159027" cy="15902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3E5C167-AC31-4B47-B319-69CFE62F7D00}"/>
              </a:ext>
            </a:extLst>
          </p:cNvPr>
          <p:cNvSpPr/>
          <p:nvPr/>
        </p:nvSpPr>
        <p:spPr>
          <a:xfrm>
            <a:off x="2716696" y="3949149"/>
            <a:ext cx="159027" cy="15902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2597F85-FB09-45D8-BFF0-165ADBD0DE86}"/>
              </a:ext>
            </a:extLst>
          </p:cNvPr>
          <p:cNvSpPr/>
          <p:nvPr/>
        </p:nvSpPr>
        <p:spPr>
          <a:xfrm>
            <a:off x="2160104" y="3829878"/>
            <a:ext cx="159027" cy="15902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82AD9E4-F9B4-42C8-8657-E95C5A867037}"/>
              </a:ext>
            </a:extLst>
          </p:cNvPr>
          <p:cNvSpPr/>
          <p:nvPr/>
        </p:nvSpPr>
        <p:spPr>
          <a:xfrm>
            <a:off x="2517913" y="3644348"/>
            <a:ext cx="159027" cy="15902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C25F719-894F-42CB-9FEA-73F4CAB05655}"/>
              </a:ext>
            </a:extLst>
          </p:cNvPr>
          <p:cNvSpPr/>
          <p:nvPr/>
        </p:nvSpPr>
        <p:spPr>
          <a:xfrm>
            <a:off x="1848678" y="4200938"/>
            <a:ext cx="159027" cy="15902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16297AC-367D-476C-8F1D-286DC6B30E0E}"/>
              </a:ext>
            </a:extLst>
          </p:cNvPr>
          <p:cNvSpPr/>
          <p:nvPr/>
        </p:nvSpPr>
        <p:spPr>
          <a:xfrm>
            <a:off x="1928191" y="2353297"/>
            <a:ext cx="159027" cy="15902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A02B935-DEEB-4E69-ADFD-A75C554FA025}"/>
              </a:ext>
            </a:extLst>
          </p:cNvPr>
          <p:cNvSpPr/>
          <p:nvPr/>
        </p:nvSpPr>
        <p:spPr>
          <a:xfrm>
            <a:off x="2133600" y="2711104"/>
            <a:ext cx="159027" cy="15902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3EB2629-4676-482A-BF61-D2FA0AC43A29}"/>
              </a:ext>
            </a:extLst>
          </p:cNvPr>
          <p:cNvSpPr/>
          <p:nvPr/>
        </p:nvSpPr>
        <p:spPr>
          <a:xfrm>
            <a:off x="2358886" y="2210317"/>
            <a:ext cx="159027" cy="15902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71A045A-F490-4027-827A-7E7370F5EE1F}"/>
              </a:ext>
            </a:extLst>
          </p:cNvPr>
          <p:cNvSpPr/>
          <p:nvPr/>
        </p:nvSpPr>
        <p:spPr>
          <a:xfrm>
            <a:off x="2637181" y="2581380"/>
            <a:ext cx="159027" cy="15902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1D39A34-4574-4875-B1A1-299FDE4B7E5F}"/>
              </a:ext>
            </a:extLst>
          </p:cNvPr>
          <p:cNvSpPr/>
          <p:nvPr/>
        </p:nvSpPr>
        <p:spPr>
          <a:xfrm>
            <a:off x="2888975" y="2992195"/>
            <a:ext cx="159027" cy="15902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D0D0794-C6F5-4EEB-8E5C-F99870D43541}"/>
              </a:ext>
            </a:extLst>
          </p:cNvPr>
          <p:cNvSpPr/>
          <p:nvPr/>
        </p:nvSpPr>
        <p:spPr>
          <a:xfrm>
            <a:off x="3266661" y="2353296"/>
            <a:ext cx="159027" cy="15902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3D7FE46-81D7-4B83-A098-A2BC2B98C9AC}"/>
              </a:ext>
            </a:extLst>
          </p:cNvPr>
          <p:cNvSpPr/>
          <p:nvPr/>
        </p:nvSpPr>
        <p:spPr>
          <a:xfrm>
            <a:off x="3438941" y="2780162"/>
            <a:ext cx="159027" cy="15902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97A3796-C10C-4FF2-8FF0-549D26C7066C}"/>
              </a:ext>
            </a:extLst>
          </p:cNvPr>
          <p:cNvSpPr/>
          <p:nvPr/>
        </p:nvSpPr>
        <p:spPr>
          <a:xfrm>
            <a:off x="3518454" y="3313043"/>
            <a:ext cx="159027" cy="15902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28F2719-3343-4EBD-8133-EF5FC38FE9C2}"/>
              </a:ext>
            </a:extLst>
          </p:cNvPr>
          <p:cNvSpPr/>
          <p:nvPr/>
        </p:nvSpPr>
        <p:spPr>
          <a:xfrm>
            <a:off x="3664230" y="3723858"/>
            <a:ext cx="159027" cy="15902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D503D02-1851-430D-8BDC-AB59BA30B7A9}"/>
              </a:ext>
            </a:extLst>
          </p:cNvPr>
          <p:cNvSpPr/>
          <p:nvPr/>
        </p:nvSpPr>
        <p:spPr>
          <a:xfrm>
            <a:off x="3584715" y="4068417"/>
            <a:ext cx="159027" cy="15902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7E59702-4C31-460D-95BC-7930ACBBF857}"/>
              </a:ext>
            </a:extLst>
          </p:cNvPr>
          <p:cNvSpPr/>
          <p:nvPr/>
        </p:nvSpPr>
        <p:spPr>
          <a:xfrm>
            <a:off x="2073965" y="5731565"/>
            <a:ext cx="159027" cy="1590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5835571-1706-4B8C-B438-9817576E7D94}"/>
              </a:ext>
            </a:extLst>
          </p:cNvPr>
          <p:cNvSpPr/>
          <p:nvPr/>
        </p:nvSpPr>
        <p:spPr>
          <a:xfrm>
            <a:off x="2729946" y="5237404"/>
            <a:ext cx="159027" cy="15902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8E6EB8F6-A5E4-4F7A-AF81-82056FC7A99D}"/>
              </a:ext>
            </a:extLst>
          </p:cNvPr>
          <p:cNvSpPr/>
          <p:nvPr/>
        </p:nvSpPr>
        <p:spPr>
          <a:xfrm>
            <a:off x="2232992" y="5157890"/>
            <a:ext cx="159027" cy="15902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974DD6F-8B16-48AB-8D7B-0C4829BC07EB}"/>
              </a:ext>
            </a:extLst>
          </p:cNvPr>
          <p:cNvSpPr/>
          <p:nvPr/>
        </p:nvSpPr>
        <p:spPr>
          <a:xfrm>
            <a:off x="3187147" y="5572538"/>
            <a:ext cx="159027" cy="15902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E155E3E-2596-4558-B26D-FAB34CF1C28C}"/>
              </a:ext>
            </a:extLst>
          </p:cNvPr>
          <p:cNvSpPr/>
          <p:nvPr/>
        </p:nvSpPr>
        <p:spPr>
          <a:xfrm>
            <a:off x="3187147" y="4896679"/>
            <a:ext cx="159027" cy="15902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8594E3C-E3E6-46BD-935D-58212A295BE7}"/>
              </a:ext>
            </a:extLst>
          </p:cNvPr>
          <p:cNvSpPr/>
          <p:nvPr/>
        </p:nvSpPr>
        <p:spPr>
          <a:xfrm>
            <a:off x="3743743" y="4472606"/>
            <a:ext cx="159027" cy="15902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C581075-BBD2-4B72-B507-98785B8C3FF6}"/>
              </a:ext>
            </a:extLst>
          </p:cNvPr>
          <p:cNvSpPr/>
          <p:nvPr/>
        </p:nvSpPr>
        <p:spPr>
          <a:xfrm>
            <a:off x="3743742" y="5082209"/>
            <a:ext cx="159027" cy="15902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94B415D-6F7F-4FC6-9089-DDAE1C7F1770}"/>
              </a:ext>
            </a:extLst>
          </p:cNvPr>
          <p:cNvSpPr/>
          <p:nvPr/>
        </p:nvSpPr>
        <p:spPr>
          <a:xfrm>
            <a:off x="3902770" y="3465960"/>
            <a:ext cx="159027" cy="15902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8320B2B-8D38-4A45-AB5B-C5C607E1E817}"/>
              </a:ext>
            </a:extLst>
          </p:cNvPr>
          <p:cNvCxnSpPr>
            <a:stCxn id="24" idx="7"/>
            <a:endCxn id="26" idx="2"/>
          </p:cNvCxnSpPr>
          <p:nvPr/>
        </p:nvCxnSpPr>
        <p:spPr>
          <a:xfrm flipV="1">
            <a:off x="2063929" y="2289831"/>
            <a:ext cx="294957" cy="867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0920812-001A-456B-BEBA-F72B0B9B78CF}"/>
              </a:ext>
            </a:extLst>
          </p:cNvPr>
          <p:cNvCxnSpPr>
            <a:stCxn id="24" idx="4"/>
            <a:endCxn id="25" idx="1"/>
          </p:cNvCxnSpPr>
          <p:nvPr/>
        </p:nvCxnSpPr>
        <p:spPr>
          <a:xfrm>
            <a:off x="2007705" y="2512324"/>
            <a:ext cx="149184" cy="2220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3337FE2-AB90-4C79-8BE8-E1FB7033CE60}"/>
              </a:ext>
            </a:extLst>
          </p:cNvPr>
          <p:cNvCxnSpPr>
            <a:stCxn id="26" idx="5"/>
            <a:endCxn id="27" idx="1"/>
          </p:cNvCxnSpPr>
          <p:nvPr/>
        </p:nvCxnSpPr>
        <p:spPr>
          <a:xfrm>
            <a:off x="2494624" y="2346055"/>
            <a:ext cx="165846" cy="2586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48A769B-94A3-49A1-9E70-161CD2C15BFC}"/>
              </a:ext>
            </a:extLst>
          </p:cNvPr>
          <p:cNvCxnSpPr>
            <a:stCxn id="25" idx="0"/>
            <a:endCxn id="26" idx="3"/>
          </p:cNvCxnSpPr>
          <p:nvPr/>
        </p:nvCxnSpPr>
        <p:spPr>
          <a:xfrm flipV="1">
            <a:off x="2213114" y="2346055"/>
            <a:ext cx="169061" cy="365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4D7FB13-BF7B-47D8-AE7C-DF6BCCDF9973}"/>
              </a:ext>
            </a:extLst>
          </p:cNvPr>
          <p:cNvCxnSpPr>
            <a:stCxn id="25" idx="6"/>
            <a:endCxn id="27" idx="3"/>
          </p:cNvCxnSpPr>
          <p:nvPr/>
        </p:nvCxnSpPr>
        <p:spPr>
          <a:xfrm flipV="1">
            <a:off x="2292627" y="2717118"/>
            <a:ext cx="367843" cy="73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039E87C-B87D-465A-A430-D14BCCE57530}"/>
              </a:ext>
            </a:extLst>
          </p:cNvPr>
          <p:cNvCxnSpPr>
            <a:stCxn id="27" idx="5"/>
            <a:endCxn id="28" idx="1"/>
          </p:cNvCxnSpPr>
          <p:nvPr/>
        </p:nvCxnSpPr>
        <p:spPr>
          <a:xfrm>
            <a:off x="2772919" y="2717118"/>
            <a:ext cx="139345" cy="2983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3305746-830D-4521-893A-C0CCCEE13D07}"/>
              </a:ext>
            </a:extLst>
          </p:cNvPr>
          <p:cNvCxnSpPr>
            <a:stCxn id="24" idx="5"/>
            <a:endCxn id="27" idx="1"/>
          </p:cNvCxnSpPr>
          <p:nvPr/>
        </p:nvCxnSpPr>
        <p:spPr>
          <a:xfrm>
            <a:off x="2063929" y="2489035"/>
            <a:ext cx="596541" cy="115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93CD39E-7E9B-4EC1-B4EC-8D0C9A6298E8}"/>
              </a:ext>
            </a:extLst>
          </p:cNvPr>
          <p:cNvCxnSpPr>
            <a:cxnSpLocks/>
            <a:stCxn id="27" idx="7"/>
            <a:endCxn id="29" idx="3"/>
          </p:cNvCxnSpPr>
          <p:nvPr/>
        </p:nvCxnSpPr>
        <p:spPr>
          <a:xfrm flipV="1">
            <a:off x="2772919" y="2489034"/>
            <a:ext cx="517031" cy="1156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4D488C9-2468-4DA2-9B11-20FBC9948E02}"/>
              </a:ext>
            </a:extLst>
          </p:cNvPr>
          <p:cNvCxnSpPr>
            <a:cxnSpLocks/>
            <a:stCxn id="29" idx="5"/>
            <a:endCxn id="30" idx="1"/>
          </p:cNvCxnSpPr>
          <p:nvPr/>
        </p:nvCxnSpPr>
        <p:spPr>
          <a:xfrm>
            <a:off x="3402399" y="2489034"/>
            <a:ext cx="59831" cy="3144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9337494-C3B5-4F08-98A9-E5020D2A5B42}"/>
              </a:ext>
            </a:extLst>
          </p:cNvPr>
          <p:cNvCxnSpPr>
            <a:cxnSpLocks/>
            <a:stCxn id="30" idx="2"/>
            <a:endCxn id="28" idx="6"/>
          </p:cNvCxnSpPr>
          <p:nvPr/>
        </p:nvCxnSpPr>
        <p:spPr>
          <a:xfrm flipH="1">
            <a:off x="3048002" y="2859676"/>
            <a:ext cx="390939" cy="212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79EE069-B6FE-4DF4-8167-5B13A6FD299F}"/>
              </a:ext>
            </a:extLst>
          </p:cNvPr>
          <p:cNvCxnSpPr>
            <a:stCxn id="28" idx="7"/>
            <a:endCxn id="29" idx="3"/>
          </p:cNvCxnSpPr>
          <p:nvPr/>
        </p:nvCxnSpPr>
        <p:spPr>
          <a:xfrm flipV="1">
            <a:off x="3024713" y="2489034"/>
            <a:ext cx="265237" cy="526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1BE72B1-BB46-4BC3-AFFD-0CA22EBC218A}"/>
              </a:ext>
            </a:extLst>
          </p:cNvPr>
          <p:cNvCxnSpPr>
            <a:cxnSpLocks/>
            <a:stCxn id="30" idx="5"/>
            <a:endCxn id="31" idx="0"/>
          </p:cNvCxnSpPr>
          <p:nvPr/>
        </p:nvCxnSpPr>
        <p:spPr>
          <a:xfrm>
            <a:off x="3574679" y="2915900"/>
            <a:ext cx="23289" cy="3971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4E882FE-D0EA-4A83-A879-D353B4B4297A}"/>
              </a:ext>
            </a:extLst>
          </p:cNvPr>
          <p:cNvCxnSpPr>
            <a:cxnSpLocks/>
            <a:stCxn id="31" idx="5"/>
            <a:endCxn id="41" idx="2"/>
          </p:cNvCxnSpPr>
          <p:nvPr/>
        </p:nvCxnSpPr>
        <p:spPr>
          <a:xfrm>
            <a:off x="3654192" y="3448781"/>
            <a:ext cx="248578" cy="966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738D916E-E3E9-46DA-95EB-52D24C8D6D50}"/>
              </a:ext>
            </a:extLst>
          </p:cNvPr>
          <p:cNvCxnSpPr>
            <a:cxnSpLocks/>
            <a:stCxn id="28" idx="5"/>
            <a:endCxn id="31" idx="1"/>
          </p:cNvCxnSpPr>
          <p:nvPr/>
        </p:nvCxnSpPr>
        <p:spPr>
          <a:xfrm>
            <a:off x="3024713" y="3127933"/>
            <a:ext cx="517030" cy="2083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9ACF3DAD-D2EE-4457-81CD-54BA28E941EC}"/>
              </a:ext>
            </a:extLst>
          </p:cNvPr>
          <p:cNvCxnSpPr>
            <a:cxnSpLocks/>
            <a:stCxn id="31" idx="5"/>
            <a:endCxn id="32" idx="0"/>
          </p:cNvCxnSpPr>
          <p:nvPr/>
        </p:nvCxnSpPr>
        <p:spPr>
          <a:xfrm>
            <a:off x="3654192" y="3448781"/>
            <a:ext cx="89552" cy="2750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C87D48D2-4511-4931-96FE-1F16AF7275C7}"/>
              </a:ext>
            </a:extLst>
          </p:cNvPr>
          <p:cNvCxnSpPr>
            <a:stCxn id="41" idx="3"/>
            <a:endCxn id="32" idx="6"/>
          </p:cNvCxnSpPr>
          <p:nvPr/>
        </p:nvCxnSpPr>
        <p:spPr>
          <a:xfrm flipH="1">
            <a:off x="3823257" y="3601698"/>
            <a:ext cx="102802" cy="2016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544E2ED-D41C-4039-B819-54D31435B0F6}"/>
              </a:ext>
            </a:extLst>
          </p:cNvPr>
          <p:cNvCxnSpPr>
            <a:stCxn id="32" idx="4"/>
            <a:endCxn id="33" idx="7"/>
          </p:cNvCxnSpPr>
          <p:nvPr/>
        </p:nvCxnSpPr>
        <p:spPr>
          <a:xfrm flipH="1">
            <a:off x="3720453" y="3882885"/>
            <a:ext cx="23291" cy="2088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6D7CA99-FA7F-459B-97D6-C48D9C8A3A2E}"/>
              </a:ext>
            </a:extLst>
          </p:cNvPr>
          <p:cNvCxnSpPr>
            <a:stCxn id="33" idx="4"/>
            <a:endCxn id="39" idx="0"/>
          </p:cNvCxnSpPr>
          <p:nvPr/>
        </p:nvCxnSpPr>
        <p:spPr>
          <a:xfrm>
            <a:off x="3664229" y="4227444"/>
            <a:ext cx="159028" cy="2451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44081237-B532-447E-BCBB-F6850965F19B}"/>
              </a:ext>
            </a:extLst>
          </p:cNvPr>
          <p:cNvCxnSpPr>
            <a:stCxn id="39" idx="4"/>
            <a:endCxn id="40" idx="0"/>
          </p:cNvCxnSpPr>
          <p:nvPr/>
        </p:nvCxnSpPr>
        <p:spPr>
          <a:xfrm flipH="1">
            <a:off x="3823256" y="4631633"/>
            <a:ext cx="1" cy="4505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B61444B2-F8D5-4992-80CC-9A740781B72E}"/>
              </a:ext>
            </a:extLst>
          </p:cNvPr>
          <p:cNvCxnSpPr>
            <a:stCxn id="39" idx="3"/>
            <a:endCxn id="38" idx="6"/>
          </p:cNvCxnSpPr>
          <p:nvPr/>
        </p:nvCxnSpPr>
        <p:spPr>
          <a:xfrm flipH="1">
            <a:off x="3346174" y="4608344"/>
            <a:ext cx="420858" cy="3678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2A9E2FCC-30F0-454E-8562-C4C05576ED12}"/>
              </a:ext>
            </a:extLst>
          </p:cNvPr>
          <p:cNvCxnSpPr>
            <a:stCxn id="38" idx="5"/>
            <a:endCxn id="40" idx="2"/>
          </p:cNvCxnSpPr>
          <p:nvPr/>
        </p:nvCxnSpPr>
        <p:spPr>
          <a:xfrm>
            <a:off x="3322885" y="5032417"/>
            <a:ext cx="420857" cy="1293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FC9D298D-B11A-4C4A-B520-CFBF0192E7AB}"/>
              </a:ext>
            </a:extLst>
          </p:cNvPr>
          <p:cNvCxnSpPr>
            <a:stCxn id="38" idx="2"/>
            <a:endCxn id="35" idx="7"/>
          </p:cNvCxnSpPr>
          <p:nvPr/>
        </p:nvCxnSpPr>
        <p:spPr>
          <a:xfrm flipH="1">
            <a:off x="2865684" y="4976193"/>
            <a:ext cx="321463" cy="284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20D1EC65-7272-4B23-89A3-26DB9E36427E}"/>
              </a:ext>
            </a:extLst>
          </p:cNvPr>
          <p:cNvCxnSpPr>
            <a:stCxn id="35" idx="5"/>
            <a:endCxn id="37" idx="1"/>
          </p:cNvCxnSpPr>
          <p:nvPr/>
        </p:nvCxnSpPr>
        <p:spPr>
          <a:xfrm>
            <a:off x="2865684" y="5373142"/>
            <a:ext cx="344752" cy="2226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12CA4D86-E7BA-41FE-B4B3-E537CD2F785D}"/>
              </a:ext>
            </a:extLst>
          </p:cNvPr>
          <p:cNvCxnSpPr>
            <a:cxnSpLocks/>
            <a:stCxn id="38" idx="4"/>
            <a:endCxn id="37" idx="0"/>
          </p:cNvCxnSpPr>
          <p:nvPr/>
        </p:nvCxnSpPr>
        <p:spPr>
          <a:xfrm>
            <a:off x="3266661" y="5055706"/>
            <a:ext cx="0" cy="5168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79A377F8-C7D3-49B0-8C4C-B00D2DC01EFA}"/>
              </a:ext>
            </a:extLst>
          </p:cNvPr>
          <p:cNvCxnSpPr>
            <a:cxnSpLocks/>
            <a:stCxn id="35" idx="2"/>
            <a:endCxn id="36" idx="6"/>
          </p:cNvCxnSpPr>
          <p:nvPr/>
        </p:nvCxnSpPr>
        <p:spPr>
          <a:xfrm flipH="1" flipV="1">
            <a:off x="2392019" y="5237404"/>
            <a:ext cx="337927" cy="795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81948F9C-9D45-41EC-968B-0F3207624762}"/>
              </a:ext>
            </a:extLst>
          </p:cNvPr>
          <p:cNvCxnSpPr>
            <a:stCxn id="36" idx="4"/>
            <a:endCxn id="34" idx="0"/>
          </p:cNvCxnSpPr>
          <p:nvPr/>
        </p:nvCxnSpPr>
        <p:spPr>
          <a:xfrm flipH="1">
            <a:off x="2153479" y="5316917"/>
            <a:ext cx="159027" cy="414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B23FD910-B8EE-427B-82D1-9D82A665DC71}"/>
              </a:ext>
            </a:extLst>
          </p:cNvPr>
          <p:cNvCxnSpPr>
            <a:stCxn id="21" idx="3"/>
            <a:endCxn id="23" idx="0"/>
          </p:cNvCxnSpPr>
          <p:nvPr/>
        </p:nvCxnSpPr>
        <p:spPr>
          <a:xfrm flipH="1">
            <a:off x="1928192" y="3965616"/>
            <a:ext cx="255201" cy="2353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B8831BF3-242A-4C2B-8C98-9346AE6560E1}"/>
              </a:ext>
            </a:extLst>
          </p:cNvPr>
          <p:cNvCxnSpPr>
            <a:stCxn id="19" idx="6"/>
            <a:endCxn id="21" idx="2"/>
          </p:cNvCxnSpPr>
          <p:nvPr/>
        </p:nvCxnSpPr>
        <p:spPr>
          <a:xfrm>
            <a:off x="1908314" y="3803372"/>
            <a:ext cx="251790" cy="106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6DB70233-9126-484A-9121-25E4EE422268}"/>
              </a:ext>
            </a:extLst>
          </p:cNvPr>
          <p:cNvCxnSpPr>
            <a:stCxn id="21" idx="5"/>
            <a:endCxn id="22" idx="2"/>
          </p:cNvCxnSpPr>
          <p:nvPr/>
        </p:nvCxnSpPr>
        <p:spPr>
          <a:xfrm flipV="1">
            <a:off x="2295842" y="3723862"/>
            <a:ext cx="222071" cy="241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31658396-FD5A-4DC2-B589-2E0724ADF46E}"/>
              </a:ext>
            </a:extLst>
          </p:cNvPr>
          <p:cNvCxnSpPr>
            <a:stCxn id="21" idx="4"/>
            <a:endCxn id="18" idx="0"/>
          </p:cNvCxnSpPr>
          <p:nvPr/>
        </p:nvCxnSpPr>
        <p:spPr>
          <a:xfrm>
            <a:off x="2239618" y="3988905"/>
            <a:ext cx="159026" cy="3578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F64F7573-6412-4F99-ACE4-2CC45D1DFE39}"/>
              </a:ext>
            </a:extLst>
          </p:cNvPr>
          <p:cNvCxnSpPr>
            <a:stCxn id="21" idx="5"/>
            <a:endCxn id="20" idx="2"/>
          </p:cNvCxnSpPr>
          <p:nvPr/>
        </p:nvCxnSpPr>
        <p:spPr>
          <a:xfrm>
            <a:off x="2295842" y="3965616"/>
            <a:ext cx="420854" cy="630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2B8EFEEC-D2B0-4874-8D0F-4CF7B06F069C}"/>
              </a:ext>
            </a:extLst>
          </p:cNvPr>
          <p:cNvCxnSpPr>
            <a:stCxn id="22" idx="5"/>
            <a:endCxn id="20" idx="0"/>
          </p:cNvCxnSpPr>
          <p:nvPr/>
        </p:nvCxnSpPr>
        <p:spPr>
          <a:xfrm>
            <a:off x="2653651" y="3780086"/>
            <a:ext cx="142559" cy="169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509B5EA8-1A26-4E8F-A0F2-B4BE0DFEA87D}"/>
              </a:ext>
            </a:extLst>
          </p:cNvPr>
          <p:cNvCxnSpPr>
            <a:stCxn id="20" idx="4"/>
            <a:endCxn id="18" idx="7"/>
          </p:cNvCxnSpPr>
          <p:nvPr/>
        </p:nvCxnSpPr>
        <p:spPr>
          <a:xfrm flipH="1">
            <a:off x="2454868" y="4108176"/>
            <a:ext cx="341342" cy="2618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31FF3328-C523-4541-A973-67FDEBF7E2B8}"/>
              </a:ext>
            </a:extLst>
          </p:cNvPr>
          <p:cNvCxnSpPr>
            <a:stCxn id="23" idx="5"/>
            <a:endCxn id="18" idx="2"/>
          </p:cNvCxnSpPr>
          <p:nvPr/>
        </p:nvCxnSpPr>
        <p:spPr>
          <a:xfrm>
            <a:off x="1984416" y="4336676"/>
            <a:ext cx="334714" cy="895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6F89B01D-0B23-4FC6-B8D6-19CF5B49D3AB}"/>
              </a:ext>
            </a:extLst>
          </p:cNvPr>
          <p:cNvCxnSpPr>
            <a:stCxn id="19" idx="4"/>
            <a:endCxn id="23" idx="1"/>
          </p:cNvCxnSpPr>
          <p:nvPr/>
        </p:nvCxnSpPr>
        <p:spPr>
          <a:xfrm>
            <a:off x="1828801" y="3882885"/>
            <a:ext cx="43166" cy="3413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Oval 86">
            <a:extLst>
              <a:ext uri="{FF2B5EF4-FFF2-40B4-BE49-F238E27FC236}">
                <a16:creationId xmlns:a16="http://schemas.microsoft.com/office/drawing/2014/main" id="{DA286AC0-B790-436F-B426-CE32EB71F7A2}"/>
              </a:ext>
            </a:extLst>
          </p:cNvPr>
          <p:cNvSpPr/>
          <p:nvPr/>
        </p:nvSpPr>
        <p:spPr>
          <a:xfrm>
            <a:off x="5406887" y="2886178"/>
            <a:ext cx="159027" cy="1590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39BF89BE-D4C6-4F07-A10B-F944A55D6250}"/>
              </a:ext>
            </a:extLst>
          </p:cNvPr>
          <p:cNvSpPr/>
          <p:nvPr/>
        </p:nvSpPr>
        <p:spPr>
          <a:xfrm>
            <a:off x="1252331" y="3886104"/>
            <a:ext cx="159027" cy="1590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388F4E09-2E49-4AD8-9E6A-BC31EBA70D01}"/>
              </a:ext>
            </a:extLst>
          </p:cNvPr>
          <p:cNvSpPr/>
          <p:nvPr/>
        </p:nvSpPr>
        <p:spPr>
          <a:xfrm>
            <a:off x="1590260" y="4644885"/>
            <a:ext cx="159027" cy="1590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BEE01E6E-852A-4FA1-AD2D-E250C9401F23}"/>
              </a:ext>
            </a:extLst>
          </p:cNvPr>
          <p:cNvSpPr/>
          <p:nvPr/>
        </p:nvSpPr>
        <p:spPr>
          <a:xfrm>
            <a:off x="4452737" y="3603307"/>
            <a:ext cx="159027" cy="1590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894F57E4-4AB6-4D15-B4BC-9B509E6537A4}"/>
              </a:ext>
            </a:extLst>
          </p:cNvPr>
          <p:cNvSpPr/>
          <p:nvPr/>
        </p:nvSpPr>
        <p:spPr>
          <a:xfrm>
            <a:off x="2299254" y="1764972"/>
            <a:ext cx="159027" cy="1590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E3891B6A-4E2D-4C76-AB65-C72E3987D1E3}"/>
              </a:ext>
            </a:extLst>
          </p:cNvPr>
          <p:cNvCxnSpPr>
            <a:cxnSpLocks/>
            <a:stCxn id="127" idx="4"/>
            <a:endCxn id="26" idx="0"/>
          </p:cNvCxnSpPr>
          <p:nvPr/>
        </p:nvCxnSpPr>
        <p:spPr>
          <a:xfrm>
            <a:off x="2378768" y="1923999"/>
            <a:ext cx="59632" cy="2863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7A511E7D-C1E3-4135-A5CD-88AD18744024}"/>
              </a:ext>
            </a:extLst>
          </p:cNvPr>
          <p:cNvCxnSpPr>
            <a:stCxn id="126" idx="2"/>
            <a:endCxn id="41" idx="6"/>
          </p:cNvCxnSpPr>
          <p:nvPr/>
        </p:nvCxnSpPr>
        <p:spPr>
          <a:xfrm flipH="1" flipV="1">
            <a:off x="4061797" y="3545474"/>
            <a:ext cx="390940" cy="1373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D8059B1B-6777-4D45-A048-836704DB491A}"/>
              </a:ext>
            </a:extLst>
          </p:cNvPr>
          <p:cNvCxnSpPr>
            <a:stCxn id="23" idx="4"/>
            <a:endCxn id="125" idx="7"/>
          </p:cNvCxnSpPr>
          <p:nvPr/>
        </p:nvCxnSpPr>
        <p:spPr>
          <a:xfrm flipH="1">
            <a:off x="1725998" y="4359965"/>
            <a:ext cx="202194" cy="308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E3072CA3-12BF-4FE4-9F32-03F3B249772B}"/>
              </a:ext>
            </a:extLst>
          </p:cNvPr>
          <p:cNvCxnSpPr>
            <a:stCxn id="19" idx="2"/>
            <a:endCxn id="124" idx="7"/>
          </p:cNvCxnSpPr>
          <p:nvPr/>
        </p:nvCxnSpPr>
        <p:spPr>
          <a:xfrm flipH="1">
            <a:off x="1388069" y="3803372"/>
            <a:ext cx="361218" cy="1060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 137">
            <a:extLst>
              <a:ext uri="{FF2B5EF4-FFF2-40B4-BE49-F238E27FC236}">
                <a16:creationId xmlns:a16="http://schemas.microsoft.com/office/drawing/2014/main" id="{AB8AE304-6F2B-4937-A5E1-F7C12B9BAA85}"/>
              </a:ext>
            </a:extLst>
          </p:cNvPr>
          <p:cNvSpPr txBox="1"/>
          <p:nvPr/>
        </p:nvSpPr>
        <p:spPr>
          <a:xfrm>
            <a:off x="6294783" y="2646664"/>
            <a:ext cx="2439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Azonosított </a:t>
            </a:r>
            <a:r>
              <a:rPr lang="hu-HU" dirty="0" err="1"/>
              <a:t>core</a:t>
            </a:r>
            <a:r>
              <a:rPr lang="hu-HU" dirty="0"/>
              <a:t> pontok</a:t>
            </a:r>
          </a:p>
        </p:txBody>
      </p:sp>
    </p:spTree>
    <p:extLst>
      <p:ext uri="{BB962C8B-B14F-4D97-AF65-F5344CB8AC3E}">
        <p14:creationId xmlns:p14="http://schemas.microsoft.com/office/powerpoint/2010/main" val="219831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C34F0-A0CD-4104-8FA8-20F25D8AC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1.1 – </a:t>
            </a:r>
            <a:r>
              <a:rPr lang="en-US" dirty="0" err="1"/>
              <a:t>Dimenzionalitás</a:t>
            </a:r>
            <a:r>
              <a:rPr lang="en-US" dirty="0"/>
              <a:t> </a:t>
            </a:r>
            <a:r>
              <a:rPr lang="en-US" dirty="0" err="1"/>
              <a:t>átka</a:t>
            </a:r>
            <a:endParaRPr lang="hu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F3960-1814-4E6E-9766-8F78F8A7C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gyakorlatban</a:t>
            </a:r>
            <a:r>
              <a:rPr lang="en-US" dirty="0"/>
              <a:t> </a:t>
            </a:r>
            <a:r>
              <a:rPr lang="en-US" dirty="0" err="1"/>
              <a:t>ennél</a:t>
            </a:r>
            <a:r>
              <a:rPr lang="en-US" dirty="0"/>
              <a:t> </a:t>
            </a:r>
            <a:r>
              <a:rPr lang="en-US" dirty="0" err="1"/>
              <a:t>általában</a:t>
            </a:r>
            <a:r>
              <a:rPr lang="en-US" dirty="0"/>
              <a:t> </a:t>
            </a:r>
            <a:r>
              <a:rPr lang="en-US" dirty="0" err="1"/>
              <a:t>több</a:t>
            </a:r>
            <a:r>
              <a:rPr lang="en-US" dirty="0"/>
              <a:t> </a:t>
            </a:r>
            <a:r>
              <a:rPr lang="en-US" dirty="0" err="1"/>
              <a:t>változónk</a:t>
            </a:r>
            <a:r>
              <a:rPr lang="en-US" dirty="0"/>
              <a:t> van, </a:t>
            </a:r>
            <a:r>
              <a:rPr lang="en-US" dirty="0" err="1"/>
              <a:t>ráadásul</a:t>
            </a:r>
            <a:r>
              <a:rPr lang="en-US" dirty="0"/>
              <a:t> </a:t>
            </a:r>
            <a:r>
              <a:rPr lang="en-US" dirty="0" err="1"/>
              <a:t>nagyobb</a:t>
            </a:r>
            <a:r>
              <a:rPr lang="en-US" dirty="0"/>
              <a:t> </a:t>
            </a:r>
            <a:r>
              <a:rPr lang="en-US" dirty="0" err="1"/>
              <a:t>értékkészlettel</a:t>
            </a:r>
            <a:endParaRPr lang="en-US" dirty="0"/>
          </a:p>
          <a:p>
            <a:r>
              <a:rPr lang="en-US" dirty="0" err="1"/>
              <a:t>Szinte</a:t>
            </a:r>
            <a:r>
              <a:rPr lang="en-US" dirty="0"/>
              <a:t> </a:t>
            </a:r>
            <a:r>
              <a:rPr lang="en-US" dirty="0" err="1"/>
              <a:t>lehetetlen</a:t>
            </a:r>
            <a:r>
              <a:rPr lang="en-US" dirty="0"/>
              <a:t> </a:t>
            </a:r>
            <a:r>
              <a:rPr lang="en-US" dirty="0" err="1"/>
              <a:t>kellő</a:t>
            </a:r>
            <a:r>
              <a:rPr lang="en-US" dirty="0"/>
              <a:t> </a:t>
            </a:r>
            <a:r>
              <a:rPr lang="en-US" dirty="0" err="1"/>
              <a:t>mennyiségű</a:t>
            </a:r>
            <a:r>
              <a:rPr lang="en-US" dirty="0"/>
              <a:t> </a:t>
            </a:r>
            <a:r>
              <a:rPr lang="en-US" dirty="0" err="1"/>
              <a:t>tanító</a:t>
            </a:r>
            <a:r>
              <a:rPr lang="en-US" dirty="0"/>
              <a:t> </a:t>
            </a:r>
            <a:r>
              <a:rPr lang="en-US" dirty="0" err="1"/>
              <a:t>adatot</a:t>
            </a:r>
            <a:r>
              <a:rPr lang="en-US" dirty="0"/>
              <a:t> </a:t>
            </a:r>
            <a:r>
              <a:rPr lang="en-US" dirty="0" err="1"/>
              <a:t>szerezni</a:t>
            </a:r>
            <a:r>
              <a:rPr lang="en-US" dirty="0"/>
              <a:t>, de ha </a:t>
            </a:r>
            <a:r>
              <a:rPr lang="en-US" dirty="0" err="1"/>
              <a:t>mégis</a:t>
            </a:r>
            <a:r>
              <a:rPr lang="en-US" dirty="0"/>
              <a:t> </a:t>
            </a:r>
            <a:r>
              <a:rPr lang="en-US" dirty="0" err="1"/>
              <a:t>sikerül</a:t>
            </a:r>
            <a:r>
              <a:rPr lang="en-US" dirty="0"/>
              <a:t>, </a:t>
            </a:r>
            <a:r>
              <a:rPr lang="en-US" dirty="0" err="1"/>
              <a:t>akkor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algoritmusaink</a:t>
            </a:r>
            <a:r>
              <a:rPr lang="en-US" dirty="0"/>
              <a:t>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fognak</a:t>
            </a:r>
            <a:r>
              <a:rPr lang="en-US" dirty="0"/>
              <a:t> </a:t>
            </a:r>
            <a:r>
              <a:rPr lang="en-US" dirty="0" err="1"/>
              <a:t>emberi</a:t>
            </a:r>
            <a:r>
              <a:rPr lang="en-US" dirty="0"/>
              <a:t> </a:t>
            </a:r>
            <a:r>
              <a:rPr lang="en-US" dirty="0" err="1"/>
              <a:t>időn</a:t>
            </a:r>
            <a:r>
              <a:rPr lang="en-US" dirty="0"/>
              <a:t> </a:t>
            </a:r>
            <a:r>
              <a:rPr lang="en-US" dirty="0" err="1"/>
              <a:t>belül</a:t>
            </a:r>
            <a:r>
              <a:rPr lang="en-US" dirty="0"/>
              <a:t> </a:t>
            </a:r>
            <a:r>
              <a:rPr lang="en-US" dirty="0" err="1"/>
              <a:t>lefutni</a:t>
            </a:r>
            <a:endParaRPr lang="en-US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2865033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073B1-EAF2-4F34-B7DB-1E9DE96EF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2.1 – S</a:t>
            </a:r>
            <a:r>
              <a:rPr lang="hu-HU" dirty="0"/>
              <a:t>ű</a:t>
            </a:r>
            <a:r>
              <a:rPr lang="en-US" dirty="0"/>
              <a:t>r</a:t>
            </a:r>
            <a:r>
              <a:rPr lang="hu-HU" dirty="0"/>
              <a:t>ű</a:t>
            </a:r>
            <a:r>
              <a:rPr lang="en-US" dirty="0" err="1"/>
              <a:t>ség</a:t>
            </a:r>
            <a:r>
              <a:rPr lang="en-US" dirty="0"/>
              <a:t> </a:t>
            </a:r>
            <a:r>
              <a:rPr lang="en-US" dirty="0" err="1"/>
              <a:t>alapú</a:t>
            </a:r>
            <a:r>
              <a:rPr lang="en-US" dirty="0"/>
              <a:t> </a:t>
            </a:r>
            <a:r>
              <a:rPr lang="en-US" dirty="0" err="1"/>
              <a:t>klaszterezés</a:t>
            </a:r>
            <a:r>
              <a:rPr lang="en-US" dirty="0"/>
              <a:t> (DBSCAN)</a:t>
            </a:r>
            <a:endParaRPr lang="hu-HU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8EC7CFB-1F1B-4D6B-819F-8C8ED9F0CF87}"/>
              </a:ext>
            </a:extLst>
          </p:cNvPr>
          <p:cNvSpPr/>
          <p:nvPr/>
        </p:nvSpPr>
        <p:spPr>
          <a:xfrm>
            <a:off x="2319130" y="4346713"/>
            <a:ext cx="159027" cy="15902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FFD367F-027D-4C8D-AE15-13FD1A7391BA}"/>
              </a:ext>
            </a:extLst>
          </p:cNvPr>
          <p:cNvSpPr/>
          <p:nvPr/>
        </p:nvSpPr>
        <p:spPr>
          <a:xfrm>
            <a:off x="1749287" y="3723858"/>
            <a:ext cx="159027" cy="15902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3E5C167-AC31-4B47-B319-69CFE62F7D00}"/>
              </a:ext>
            </a:extLst>
          </p:cNvPr>
          <p:cNvSpPr/>
          <p:nvPr/>
        </p:nvSpPr>
        <p:spPr>
          <a:xfrm>
            <a:off x="2716696" y="3949149"/>
            <a:ext cx="159027" cy="15902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2597F85-FB09-45D8-BFF0-165ADBD0DE86}"/>
              </a:ext>
            </a:extLst>
          </p:cNvPr>
          <p:cNvSpPr/>
          <p:nvPr/>
        </p:nvSpPr>
        <p:spPr>
          <a:xfrm>
            <a:off x="2160104" y="3829878"/>
            <a:ext cx="159027" cy="15902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82AD9E4-F9B4-42C8-8657-E95C5A867037}"/>
              </a:ext>
            </a:extLst>
          </p:cNvPr>
          <p:cNvSpPr/>
          <p:nvPr/>
        </p:nvSpPr>
        <p:spPr>
          <a:xfrm>
            <a:off x="2517913" y="3644348"/>
            <a:ext cx="159027" cy="15902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C25F719-894F-42CB-9FEA-73F4CAB05655}"/>
              </a:ext>
            </a:extLst>
          </p:cNvPr>
          <p:cNvSpPr/>
          <p:nvPr/>
        </p:nvSpPr>
        <p:spPr>
          <a:xfrm>
            <a:off x="1848678" y="4200938"/>
            <a:ext cx="159027" cy="15902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16297AC-367D-476C-8F1D-286DC6B30E0E}"/>
              </a:ext>
            </a:extLst>
          </p:cNvPr>
          <p:cNvSpPr/>
          <p:nvPr/>
        </p:nvSpPr>
        <p:spPr>
          <a:xfrm>
            <a:off x="1928191" y="2353297"/>
            <a:ext cx="159027" cy="15902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A02B935-DEEB-4E69-ADFD-A75C554FA025}"/>
              </a:ext>
            </a:extLst>
          </p:cNvPr>
          <p:cNvSpPr/>
          <p:nvPr/>
        </p:nvSpPr>
        <p:spPr>
          <a:xfrm>
            <a:off x="2133600" y="2711104"/>
            <a:ext cx="159027" cy="15902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3EB2629-4676-482A-BF61-D2FA0AC43A29}"/>
              </a:ext>
            </a:extLst>
          </p:cNvPr>
          <p:cNvSpPr/>
          <p:nvPr/>
        </p:nvSpPr>
        <p:spPr>
          <a:xfrm>
            <a:off x="2358886" y="2210317"/>
            <a:ext cx="159027" cy="15902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71A045A-F490-4027-827A-7E7370F5EE1F}"/>
              </a:ext>
            </a:extLst>
          </p:cNvPr>
          <p:cNvSpPr/>
          <p:nvPr/>
        </p:nvSpPr>
        <p:spPr>
          <a:xfrm>
            <a:off x="2637181" y="2581380"/>
            <a:ext cx="159027" cy="15902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1D39A34-4574-4875-B1A1-299FDE4B7E5F}"/>
              </a:ext>
            </a:extLst>
          </p:cNvPr>
          <p:cNvSpPr/>
          <p:nvPr/>
        </p:nvSpPr>
        <p:spPr>
          <a:xfrm>
            <a:off x="2888975" y="2992195"/>
            <a:ext cx="159027" cy="15902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D0D0794-C6F5-4EEB-8E5C-F99870D43541}"/>
              </a:ext>
            </a:extLst>
          </p:cNvPr>
          <p:cNvSpPr/>
          <p:nvPr/>
        </p:nvSpPr>
        <p:spPr>
          <a:xfrm>
            <a:off x="3266661" y="2353296"/>
            <a:ext cx="159027" cy="15902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3D7FE46-81D7-4B83-A098-A2BC2B98C9AC}"/>
              </a:ext>
            </a:extLst>
          </p:cNvPr>
          <p:cNvSpPr/>
          <p:nvPr/>
        </p:nvSpPr>
        <p:spPr>
          <a:xfrm>
            <a:off x="3438941" y="2780162"/>
            <a:ext cx="159027" cy="15902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97A3796-C10C-4FF2-8FF0-549D26C7066C}"/>
              </a:ext>
            </a:extLst>
          </p:cNvPr>
          <p:cNvSpPr/>
          <p:nvPr/>
        </p:nvSpPr>
        <p:spPr>
          <a:xfrm>
            <a:off x="3518454" y="3313043"/>
            <a:ext cx="159027" cy="15902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28F2719-3343-4EBD-8133-EF5FC38FE9C2}"/>
              </a:ext>
            </a:extLst>
          </p:cNvPr>
          <p:cNvSpPr/>
          <p:nvPr/>
        </p:nvSpPr>
        <p:spPr>
          <a:xfrm>
            <a:off x="3664230" y="3723858"/>
            <a:ext cx="159027" cy="15902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D503D02-1851-430D-8BDC-AB59BA30B7A9}"/>
              </a:ext>
            </a:extLst>
          </p:cNvPr>
          <p:cNvSpPr/>
          <p:nvPr/>
        </p:nvSpPr>
        <p:spPr>
          <a:xfrm>
            <a:off x="3584715" y="4068417"/>
            <a:ext cx="159027" cy="15902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7E59702-4C31-460D-95BC-7930ACBBF857}"/>
              </a:ext>
            </a:extLst>
          </p:cNvPr>
          <p:cNvSpPr/>
          <p:nvPr/>
        </p:nvSpPr>
        <p:spPr>
          <a:xfrm>
            <a:off x="2073965" y="5731565"/>
            <a:ext cx="159027" cy="15902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5835571-1706-4B8C-B438-9817576E7D94}"/>
              </a:ext>
            </a:extLst>
          </p:cNvPr>
          <p:cNvSpPr/>
          <p:nvPr/>
        </p:nvSpPr>
        <p:spPr>
          <a:xfrm>
            <a:off x="2729946" y="5237404"/>
            <a:ext cx="159027" cy="15902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8E6EB8F6-A5E4-4F7A-AF81-82056FC7A99D}"/>
              </a:ext>
            </a:extLst>
          </p:cNvPr>
          <p:cNvSpPr/>
          <p:nvPr/>
        </p:nvSpPr>
        <p:spPr>
          <a:xfrm>
            <a:off x="2232992" y="5157890"/>
            <a:ext cx="159027" cy="15902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974DD6F-8B16-48AB-8D7B-0C4829BC07EB}"/>
              </a:ext>
            </a:extLst>
          </p:cNvPr>
          <p:cNvSpPr/>
          <p:nvPr/>
        </p:nvSpPr>
        <p:spPr>
          <a:xfrm>
            <a:off x="3187147" y="5572538"/>
            <a:ext cx="159027" cy="15902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E155E3E-2596-4558-B26D-FAB34CF1C28C}"/>
              </a:ext>
            </a:extLst>
          </p:cNvPr>
          <p:cNvSpPr/>
          <p:nvPr/>
        </p:nvSpPr>
        <p:spPr>
          <a:xfrm>
            <a:off x="3187147" y="4896679"/>
            <a:ext cx="159027" cy="15902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8594E3C-E3E6-46BD-935D-58212A295BE7}"/>
              </a:ext>
            </a:extLst>
          </p:cNvPr>
          <p:cNvSpPr/>
          <p:nvPr/>
        </p:nvSpPr>
        <p:spPr>
          <a:xfrm>
            <a:off x="3743743" y="4472606"/>
            <a:ext cx="159027" cy="15902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C581075-BBD2-4B72-B507-98785B8C3FF6}"/>
              </a:ext>
            </a:extLst>
          </p:cNvPr>
          <p:cNvSpPr/>
          <p:nvPr/>
        </p:nvSpPr>
        <p:spPr>
          <a:xfrm>
            <a:off x="3743742" y="5082209"/>
            <a:ext cx="159027" cy="15902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94B415D-6F7F-4FC6-9089-DDAE1C7F1770}"/>
              </a:ext>
            </a:extLst>
          </p:cNvPr>
          <p:cNvSpPr/>
          <p:nvPr/>
        </p:nvSpPr>
        <p:spPr>
          <a:xfrm>
            <a:off x="3902770" y="3465960"/>
            <a:ext cx="159027" cy="15902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8320B2B-8D38-4A45-AB5B-C5C607E1E817}"/>
              </a:ext>
            </a:extLst>
          </p:cNvPr>
          <p:cNvCxnSpPr>
            <a:stCxn id="24" idx="7"/>
            <a:endCxn id="26" idx="2"/>
          </p:cNvCxnSpPr>
          <p:nvPr/>
        </p:nvCxnSpPr>
        <p:spPr>
          <a:xfrm flipV="1">
            <a:off x="2063929" y="2289831"/>
            <a:ext cx="294957" cy="867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0920812-001A-456B-BEBA-F72B0B9B78CF}"/>
              </a:ext>
            </a:extLst>
          </p:cNvPr>
          <p:cNvCxnSpPr>
            <a:stCxn id="24" idx="4"/>
            <a:endCxn id="25" idx="1"/>
          </p:cNvCxnSpPr>
          <p:nvPr/>
        </p:nvCxnSpPr>
        <p:spPr>
          <a:xfrm>
            <a:off x="2007705" y="2512324"/>
            <a:ext cx="149184" cy="2220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3337FE2-AB90-4C79-8BE8-E1FB7033CE60}"/>
              </a:ext>
            </a:extLst>
          </p:cNvPr>
          <p:cNvCxnSpPr>
            <a:stCxn id="26" idx="5"/>
            <a:endCxn id="27" idx="1"/>
          </p:cNvCxnSpPr>
          <p:nvPr/>
        </p:nvCxnSpPr>
        <p:spPr>
          <a:xfrm>
            <a:off x="2494624" y="2346055"/>
            <a:ext cx="165846" cy="2586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48A769B-94A3-49A1-9E70-161CD2C15BFC}"/>
              </a:ext>
            </a:extLst>
          </p:cNvPr>
          <p:cNvCxnSpPr>
            <a:stCxn id="25" idx="0"/>
            <a:endCxn id="26" idx="3"/>
          </p:cNvCxnSpPr>
          <p:nvPr/>
        </p:nvCxnSpPr>
        <p:spPr>
          <a:xfrm flipV="1">
            <a:off x="2213114" y="2346055"/>
            <a:ext cx="169061" cy="365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4D7FB13-BF7B-47D8-AE7C-DF6BCCDF9973}"/>
              </a:ext>
            </a:extLst>
          </p:cNvPr>
          <p:cNvCxnSpPr>
            <a:stCxn id="25" idx="6"/>
            <a:endCxn id="27" idx="3"/>
          </p:cNvCxnSpPr>
          <p:nvPr/>
        </p:nvCxnSpPr>
        <p:spPr>
          <a:xfrm flipV="1">
            <a:off x="2292627" y="2717118"/>
            <a:ext cx="367843" cy="73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039E87C-B87D-465A-A430-D14BCCE57530}"/>
              </a:ext>
            </a:extLst>
          </p:cNvPr>
          <p:cNvCxnSpPr>
            <a:stCxn id="27" idx="5"/>
            <a:endCxn id="28" idx="1"/>
          </p:cNvCxnSpPr>
          <p:nvPr/>
        </p:nvCxnSpPr>
        <p:spPr>
          <a:xfrm>
            <a:off x="2772919" y="2717118"/>
            <a:ext cx="139345" cy="2983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3305746-830D-4521-893A-C0CCCEE13D07}"/>
              </a:ext>
            </a:extLst>
          </p:cNvPr>
          <p:cNvCxnSpPr>
            <a:stCxn id="24" idx="5"/>
            <a:endCxn id="27" idx="1"/>
          </p:cNvCxnSpPr>
          <p:nvPr/>
        </p:nvCxnSpPr>
        <p:spPr>
          <a:xfrm>
            <a:off x="2063929" y="2489035"/>
            <a:ext cx="596541" cy="115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93CD39E-7E9B-4EC1-B4EC-8D0C9A6298E8}"/>
              </a:ext>
            </a:extLst>
          </p:cNvPr>
          <p:cNvCxnSpPr>
            <a:cxnSpLocks/>
            <a:stCxn id="27" idx="7"/>
            <a:endCxn id="29" idx="3"/>
          </p:cNvCxnSpPr>
          <p:nvPr/>
        </p:nvCxnSpPr>
        <p:spPr>
          <a:xfrm flipV="1">
            <a:off x="2772919" y="2489034"/>
            <a:ext cx="517031" cy="1156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4D488C9-2468-4DA2-9B11-20FBC9948E02}"/>
              </a:ext>
            </a:extLst>
          </p:cNvPr>
          <p:cNvCxnSpPr>
            <a:cxnSpLocks/>
            <a:stCxn id="29" idx="5"/>
            <a:endCxn id="30" idx="1"/>
          </p:cNvCxnSpPr>
          <p:nvPr/>
        </p:nvCxnSpPr>
        <p:spPr>
          <a:xfrm>
            <a:off x="3402399" y="2489034"/>
            <a:ext cx="59831" cy="3144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9337494-C3B5-4F08-98A9-E5020D2A5B42}"/>
              </a:ext>
            </a:extLst>
          </p:cNvPr>
          <p:cNvCxnSpPr>
            <a:cxnSpLocks/>
            <a:stCxn id="30" idx="2"/>
            <a:endCxn id="28" idx="6"/>
          </p:cNvCxnSpPr>
          <p:nvPr/>
        </p:nvCxnSpPr>
        <p:spPr>
          <a:xfrm flipH="1">
            <a:off x="3048002" y="2859676"/>
            <a:ext cx="390939" cy="212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79EE069-B6FE-4DF4-8167-5B13A6FD299F}"/>
              </a:ext>
            </a:extLst>
          </p:cNvPr>
          <p:cNvCxnSpPr>
            <a:stCxn id="28" idx="7"/>
            <a:endCxn id="29" idx="3"/>
          </p:cNvCxnSpPr>
          <p:nvPr/>
        </p:nvCxnSpPr>
        <p:spPr>
          <a:xfrm flipV="1">
            <a:off x="3024713" y="2489034"/>
            <a:ext cx="265237" cy="526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1BE72B1-BB46-4BC3-AFFD-0CA22EBC218A}"/>
              </a:ext>
            </a:extLst>
          </p:cNvPr>
          <p:cNvCxnSpPr>
            <a:cxnSpLocks/>
            <a:stCxn id="30" idx="5"/>
            <a:endCxn id="31" idx="0"/>
          </p:cNvCxnSpPr>
          <p:nvPr/>
        </p:nvCxnSpPr>
        <p:spPr>
          <a:xfrm>
            <a:off x="3574679" y="2915900"/>
            <a:ext cx="23289" cy="3971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4E882FE-D0EA-4A83-A879-D353B4B4297A}"/>
              </a:ext>
            </a:extLst>
          </p:cNvPr>
          <p:cNvCxnSpPr>
            <a:cxnSpLocks/>
            <a:stCxn id="31" idx="5"/>
            <a:endCxn id="41" idx="2"/>
          </p:cNvCxnSpPr>
          <p:nvPr/>
        </p:nvCxnSpPr>
        <p:spPr>
          <a:xfrm>
            <a:off x="3654192" y="3448781"/>
            <a:ext cx="248578" cy="966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738D916E-E3E9-46DA-95EB-52D24C8D6D50}"/>
              </a:ext>
            </a:extLst>
          </p:cNvPr>
          <p:cNvCxnSpPr>
            <a:cxnSpLocks/>
            <a:stCxn id="28" idx="5"/>
            <a:endCxn id="31" idx="1"/>
          </p:cNvCxnSpPr>
          <p:nvPr/>
        </p:nvCxnSpPr>
        <p:spPr>
          <a:xfrm>
            <a:off x="3024713" y="3127933"/>
            <a:ext cx="517030" cy="2083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9ACF3DAD-D2EE-4457-81CD-54BA28E941EC}"/>
              </a:ext>
            </a:extLst>
          </p:cNvPr>
          <p:cNvCxnSpPr>
            <a:cxnSpLocks/>
            <a:stCxn id="31" idx="5"/>
            <a:endCxn id="32" idx="0"/>
          </p:cNvCxnSpPr>
          <p:nvPr/>
        </p:nvCxnSpPr>
        <p:spPr>
          <a:xfrm>
            <a:off x="3654192" y="3448781"/>
            <a:ext cx="89552" cy="2750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C87D48D2-4511-4931-96FE-1F16AF7275C7}"/>
              </a:ext>
            </a:extLst>
          </p:cNvPr>
          <p:cNvCxnSpPr>
            <a:stCxn id="41" idx="3"/>
            <a:endCxn id="32" idx="6"/>
          </p:cNvCxnSpPr>
          <p:nvPr/>
        </p:nvCxnSpPr>
        <p:spPr>
          <a:xfrm flipH="1">
            <a:off x="3823257" y="3601698"/>
            <a:ext cx="102802" cy="2016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544E2ED-D41C-4039-B819-54D31435B0F6}"/>
              </a:ext>
            </a:extLst>
          </p:cNvPr>
          <p:cNvCxnSpPr>
            <a:stCxn id="32" idx="4"/>
            <a:endCxn id="33" idx="7"/>
          </p:cNvCxnSpPr>
          <p:nvPr/>
        </p:nvCxnSpPr>
        <p:spPr>
          <a:xfrm flipH="1">
            <a:off x="3720453" y="3882885"/>
            <a:ext cx="23291" cy="2088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6D7CA99-FA7F-459B-97D6-C48D9C8A3A2E}"/>
              </a:ext>
            </a:extLst>
          </p:cNvPr>
          <p:cNvCxnSpPr>
            <a:stCxn id="33" idx="4"/>
            <a:endCxn id="39" idx="0"/>
          </p:cNvCxnSpPr>
          <p:nvPr/>
        </p:nvCxnSpPr>
        <p:spPr>
          <a:xfrm>
            <a:off x="3664229" y="4227444"/>
            <a:ext cx="159028" cy="2451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44081237-B532-447E-BCBB-F6850965F19B}"/>
              </a:ext>
            </a:extLst>
          </p:cNvPr>
          <p:cNvCxnSpPr>
            <a:stCxn id="39" idx="4"/>
            <a:endCxn id="40" idx="0"/>
          </p:cNvCxnSpPr>
          <p:nvPr/>
        </p:nvCxnSpPr>
        <p:spPr>
          <a:xfrm flipH="1">
            <a:off x="3823256" y="4631633"/>
            <a:ext cx="1" cy="4505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B61444B2-F8D5-4992-80CC-9A740781B72E}"/>
              </a:ext>
            </a:extLst>
          </p:cNvPr>
          <p:cNvCxnSpPr>
            <a:stCxn id="39" idx="3"/>
            <a:endCxn id="38" idx="6"/>
          </p:cNvCxnSpPr>
          <p:nvPr/>
        </p:nvCxnSpPr>
        <p:spPr>
          <a:xfrm flipH="1">
            <a:off x="3346174" y="4608344"/>
            <a:ext cx="420858" cy="3678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2A9E2FCC-30F0-454E-8562-C4C05576ED12}"/>
              </a:ext>
            </a:extLst>
          </p:cNvPr>
          <p:cNvCxnSpPr>
            <a:stCxn id="38" idx="5"/>
            <a:endCxn id="40" idx="2"/>
          </p:cNvCxnSpPr>
          <p:nvPr/>
        </p:nvCxnSpPr>
        <p:spPr>
          <a:xfrm>
            <a:off x="3322885" y="5032417"/>
            <a:ext cx="420857" cy="1293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FC9D298D-B11A-4C4A-B520-CFBF0192E7AB}"/>
              </a:ext>
            </a:extLst>
          </p:cNvPr>
          <p:cNvCxnSpPr>
            <a:stCxn id="38" idx="2"/>
            <a:endCxn id="35" idx="7"/>
          </p:cNvCxnSpPr>
          <p:nvPr/>
        </p:nvCxnSpPr>
        <p:spPr>
          <a:xfrm flipH="1">
            <a:off x="2865684" y="4976193"/>
            <a:ext cx="321463" cy="284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20D1EC65-7272-4B23-89A3-26DB9E36427E}"/>
              </a:ext>
            </a:extLst>
          </p:cNvPr>
          <p:cNvCxnSpPr>
            <a:stCxn id="35" idx="5"/>
            <a:endCxn id="37" idx="1"/>
          </p:cNvCxnSpPr>
          <p:nvPr/>
        </p:nvCxnSpPr>
        <p:spPr>
          <a:xfrm>
            <a:off x="2865684" y="5373142"/>
            <a:ext cx="344752" cy="2226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12CA4D86-E7BA-41FE-B4B3-E537CD2F785D}"/>
              </a:ext>
            </a:extLst>
          </p:cNvPr>
          <p:cNvCxnSpPr>
            <a:cxnSpLocks/>
            <a:stCxn id="38" idx="4"/>
            <a:endCxn id="37" idx="0"/>
          </p:cNvCxnSpPr>
          <p:nvPr/>
        </p:nvCxnSpPr>
        <p:spPr>
          <a:xfrm>
            <a:off x="3266661" y="5055706"/>
            <a:ext cx="0" cy="5168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79A377F8-C7D3-49B0-8C4C-B00D2DC01EFA}"/>
              </a:ext>
            </a:extLst>
          </p:cNvPr>
          <p:cNvCxnSpPr>
            <a:cxnSpLocks/>
            <a:stCxn id="35" idx="2"/>
            <a:endCxn id="36" idx="6"/>
          </p:cNvCxnSpPr>
          <p:nvPr/>
        </p:nvCxnSpPr>
        <p:spPr>
          <a:xfrm flipH="1" flipV="1">
            <a:off x="2392019" y="5237404"/>
            <a:ext cx="337927" cy="795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81948F9C-9D45-41EC-968B-0F3207624762}"/>
              </a:ext>
            </a:extLst>
          </p:cNvPr>
          <p:cNvCxnSpPr>
            <a:stCxn id="36" idx="4"/>
            <a:endCxn id="34" idx="0"/>
          </p:cNvCxnSpPr>
          <p:nvPr/>
        </p:nvCxnSpPr>
        <p:spPr>
          <a:xfrm flipH="1">
            <a:off x="2153479" y="5316917"/>
            <a:ext cx="159027" cy="414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B23FD910-B8EE-427B-82D1-9D82A665DC71}"/>
              </a:ext>
            </a:extLst>
          </p:cNvPr>
          <p:cNvCxnSpPr>
            <a:stCxn id="21" idx="3"/>
            <a:endCxn id="23" idx="0"/>
          </p:cNvCxnSpPr>
          <p:nvPr/>
        </p:nvCxnSpPr>
        <p:spPr>
          <a:xfrm flipH="1">
            <a:off x="1928192" y="3965616"/>
            <a:ext cx="255201" cy="2353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B8831BF3-242A-4C2B-8C98-9346AE6560E1}"/>
              </a:ext>
            </a:extLst>
          </p:cNvPr>
          <p:cNvCxnSpPr>
            <a:stCxn id="19" idx="6"/>
            <a:endCxn id="21" idx="2"/>
          </p:cNvCxnSpPr>
          <p:nvPr/>
        </p:nvCxnSpPr>
        <p:spPr>
          <a:xfrm>
            <a:off x="1908314" y="3803372"/>
            <a:ext cx="251790" cy="106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6DB70233-9126-484A-9121-25E4EE422268}"/>
              </a:ext>
            </a:extLst>
          </p:cNvPr>
          <p:cNvCxnSpPr>
            <a:stCxn id="21" idx="5"/>
            <a:endCxn id="22" idx="2"/>
          </p:cNvCxnSpPr>
          <p:nvPr/>
        </p:nvCxnSpPr>
        <p:spPr>
          <a:xfrm flipV="1">
            <a:off x="2295842" y="3723862"/>
            <a:ext cx="222071" cy="241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31658396-FD5A-4DC2-B589-2E0724ADF46E}"/>
              </a:ext>
            </a:extLst>
          </p:cNvPr>
          <p:cNvCxnSpPr>
            <a:stCxn id="21" idx="4"/>
            <a:endCxn id="18" idx="0"/>
          </p:cNvCxnSpPr>
          <p:nvPr/>
        </p:nvCxnSpPr>
        <p:spPr>
          <a:xfrm>
            <a:off x="2239618" y="3988905"/>
            <a:ext cx="159026" cy="3578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F64F7573-6412-4F99-ACE4-2CC45D1DFE39}"/>
              </a:ext>
            </a:extLst>
          </p:cNvPr>
          <p:cNvCxnSpPr>
            <a:stCxn id="21" idx="5"/>
            <a:endCxn id="20" idx="2"/>
          </p:cNvCxnSpPr>
          <p:nvPr/>
        </p:nvCxnSpPr>
        <p:spPr>
          <a:xfrm>
            <a:off x="2295842" y="3965616"/>
            <a:ext cx="420854" cy="630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2B8EFEEC-D2B0-4874-8D0F-4CF7B06F069C}"/>
              </a:ext>
            </a:extLst>
          </p:cNvPr>
          <p:cNvCxnSpPr>
            <a:stCxn id="22" idx="5"/>
            <a:endCxn id="20" idx="0"/>
          </p:cNvCxnSpPr>
          <p:nvPr/>
        </p:nvCxnSpPr>
        <p:spPr>
          <a:xfrm>
            <a:off x="2653651" y="3780086"/>
            <a:ext cx="142559" cy="169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509B5EA8-1A26-4E8F-A0F2-B4BE0DFEA87D}"/>
              </a:ext>
            </a:extLst>
          </p:cNvPr>
          <p:cNvCxnSpPr>
            <a:stCxn id="20" idx="4"/>
            <a:endCxn id="18" idx="7"/>
          </p:cNvCxnSpPr>
          <p:nvPr/>
        </p:nvCxnSpPr>
        <p:spPr>
          <a:xfrm flipH="1">
            <a:off x="2454868" y="4108176"/>
            <a:ext cx="341342" cy="2618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31FF3328-C523-4541-A973-67FDEBF7E2B8}"/>
              </a:ext>
            </a:extLst>
          </p:cNvPr>
          <p:cNvCxnSpPr>
            <a:stCxn id="23" idx="5"/>
            <a:endCxn id="18" idx="2"/>
          </p:cNvCxnSpPr>
          <p:nvPr/>
        </p:nvCxnSpPr>
        <p:spPr>
          <a:xfrm>
            <a:off x="1984416" y="4336676"/>
            <a:ext cx="334714" cy="895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6F89B01D-0B23-4FC6-B8D6-19CF5B49D3AB}"/>
              </a:ext>
            </a:extLst>
          </p:cNvPr>
          <p:cNvCxnSpPr>
            <a:stCxn id="19" idx="4"/>
            <a:endCxn id="23" idx="1"/>
          </p:cNvCxnSpPr>
          <p:nvPr/>
        </p:nvCxnSpPr>
        <p:spPr>
          <a:xfrm>
            <a:off x="1828801" y="3882885"/>
            <a:ext cx="43166" cy="3413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Oval 86">
            <a:extLst>
              <a:ext uri="{FF2B5EF4-FFF2-40B4-BE49-F238E27FC236}">
                <a16:creationId xmlns:a16="http://schemas.microsoft.com/office/drawing/2014/main" id="{DA286AC0-B790-436F-B426-CE32EB71F7A2}"/>
              </a:ext>
            </a:extLst>
          </p:cNvPr>
          <p:cNvSpPr/>
          <p:nvPr/>
        </p:nvSpPr>
        <p:spPr>
          <a:xfrm>
            <a:off x="5406887" y="2886178"/>
            <a:ext cx="159027" cy="1590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39BF89BE-D4C6-4F07-A10B-F944A55D6250}"/>
              </a:ext>
            </a:extLst>
          </p:cNvPr>
          <p:cNvSpPr/>
          <p:nvPr/>
        </p:nvSpPr>
        <p:spPr>
          <a:xfrm>
            <a:off x="1252331" y="3886104"/>
            <a:ext cx="159027" cy="15902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388F4E09-2E49-4AD8-9E6A-BC31EBA70D01}"/>
              </a:ext>
            </a:extLst>
          </p:cNvPr>
          <p:cNvSpPr/>
          <p:nvPr/>
        </p:nvSpPr>
        <p:spPr>
          <a:xfrm>
            <a:off x="1590260" y="4644885"/>
            <a:ext cx="159027" cy="15902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BEE01E6E-852A-4FA1-AD2D-E250C9401F23}"/>
              </a:ext>
            </a:extLst>
          </p:cNvPr>
          <p:cNvSpPr/>
          <p:nvPr/>
        </p:nvSpPr>
        <p:spPr>
          <a:xfrm>
            <a:off x="4452737" y="3603307"/>
            <a:ext cx="159027" cy="15902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894F57E4-4AB6-4D15-B4BC-9B509E6537A4}"/>
              </a:ext>
            </a:extLst>
          </p:cNvPr>
          <p:cNvSpPr/>
          <p:nvPr/>
        </p:nvSpPr>
        <p:spPr>
          <a:xfrm>
            <a:off x="2299254" y="1764972"/>
            <a:ext cx="159027" cy="15902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E3891B6A-4E2D-4C76-AB65-C72E3987D1E3}"/>
              </a:ext>
            </a:extLst>
          </p:cNvPr>
          <p:cNvCxnSpPr>
            <a:cxnSpLocks/>
            <a:stCxn id="127" idx="4"/>
            <a:endCxn id="26" idx="0"/>
          </p:cNvCxnSpPr>
          <p:nvPr/>
        </p:nvCxnSpPr>
        <p:spPr>
          <a:xfrm>
            <a:off x="2378768" y="1923999"/>
            <a:ext cx="59632" cy="2863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7A511E7D-C1E3-4135-A5CD-88AD18744024}"/>
              </a:ext>
            </a:extLst>
          </p:cNvPr>
          <p:cNvCxnSpPr>
            <a:stCxn id="126" idx="2"/>
            <a:endCxn id="41" idx="6"/>
          </p:cNvCxnSpPr>
          <p:nvPr/>
        </p:nvCxnSpPr>
        <p:spPr>
          <a:xfrm flipH="1" flipV="1">
            <a:off x="4061797" y="3545474"/>
            <a:ext cx="390940" cy="1373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D8059B1B-6777-4D45-A048-836704DB491A}"/>
              </a:ext>
            </a:extLst>
          </p:cNvPr>
          <p:cNvCxnSpPr>
            <a:stCxn id="23" idx="4"/>
            <a:endCxn id="125" idx="7"/>
          </p:cNvCxnSpPr>
          <p:nvPr/>
        </p:nvCxnSpPr>
        <p:spPr>
          <a:xfrm flipH="1">
            <a:off x="1725998" y="4359965"/>
            <a:ext cx="202194" cy="308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E3072CA3-12BF-4FE4-9F32-03F3B249772B}"/>
              </a:ext>
            </a:extLst>
          </p:cNvPr>
          <p:cNvCxnSpPr>
            <a:stCxn id="19" idx="2"/>
            <a:endCxn id="124" idx="7"/>
          </p:cNvCxnSpPr>
          <p:nvPr/>
        </p:nvCxnSpPr>
        <p:spPr>
          <a:xfrm flipH="1">
            <a:off x="1388069" y="3803372"/>
            <a:ext cx="361218" cy="1060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 137">
            <a:extLst>
              <a:ext uri="{FF2B5EF4-FFF2-40B4-BE49-F238E27FC236}">
                <a16:creationId xmlns:a16="http://schemas.microsoft.com/office/drawing/2014/main" id="{AB8AE304-6F2B-4937-A5E1-F7C12B9BAA85}"/>
              </a:ext>
            </a:extLst>
          </p:cNvPr>
          <p:cNvSpPr txBox="1"/>
          <p:nvPr/>
        </p:nvSpPr>
        <p:spPr>
          <a:xfrm>
            <a:off x="6294783" y="2646664"/>
            <a:ext cx="291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Azonosított nem </a:t>
            </a:r>
            <a:r>
              <a:rPr lang="hu-HU" dirty="0" err="1"/>
              <a:t>core</a:t>
            </a:r>
            <a:r>
              <a:rPr lang="hu-HU" dirty="0"/>
              <a:t> pontok</a:t>
            </a:r>
          </a:p>
        </p:txBody>
      </p:sp>
    </p:spTree>
    <p:extLst>
      <p:ext uri="{BB962C8B-B14F-4D97-AF65-F5344CB8AC3E}">
        <p14:creationId xmlns:p14="http://schemas.microsoft.com/office/powerpoint/2010/main" val="293663363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073B1-EAF2-4F34-B7DB-1E9DE96EF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2.1 – S</a:t>
            </a:r>
            <a:r>
              <a:rPr lang="hu-HU" dirty="0"/>
              <a:t>ű</a:t>
            </a:r>
            <a:r>
              <a:rPr lang="en-US" dirty="0"/>
              <a:t>r</a:t>
            </a:r>
            <a:r>
              <a:rPr lang="hu-HU" dirty="0"/>
              <a:t>ű</a:t>
            </a:r>
            <a:r>
              <a:rPr lang="en-US" dirty="0" err="1"/>
              <a:t>ség</a:t>
            </a:r>
            <a:r>
              <a:rPr lang="en-US" dirty="0"/>
              <a:t> </a:t>
            </a:r>
            <a:r>
              <a:rPr lang="en-US" dirty="0" err="1"/>
              <a:t>alapú</a:t>
            </a:r>
            <a:r>
              <a:rPr lang="en-US" dirty="0"/>
              <a:t> </a:t>
            </a:r>
            <a:r>
              <a:rPr lang="en-US" dirty="0" err="1"/>
              <a:t>klaszterezés</a:t>
            </a:r>
            <a:r>
              <a:rPr lang="en-US" dirty="0"/>
              <a:t> (DBSCAN)</a:t>
            </a:r>
            <a:endParaRPr lang="hu-HU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8EC7CFB-1F1B-4D6B-819F-8C8ED9F0CF87}"/>
              </a:ext>
            </a:extLst>
          </p:cNvPr>
          <p:cNvSpPr/>
          <p:nvPr/>
        </p:nvSpPr>
        <p:spPr>
          <a:xfrm>
            <a:off x="2319130" y="4346713"/>
            <a:ext cx="159027" cy="15902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FFD367F-027D-4C8D-AE15-13FD1A7391BA}"/>
              </a:ext>
            </a:extLst>
          </p:cNvPr>
          <p:cNvSpPr/>
          <p:nvPr/>
        </p:nvSpPr>
        <p:spPr>
          <a:xfrm>
            <a:off x="1749287" y="3723858"/>
            <a:ext cx="159027" cy="15902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3E5C167-AC31-4B47-B319-69CFE62F7D00}"/>
              </a:ext>
            </a:extLst>
          </p:cNvPr>
          <p:cNvSpPr/>
          <p:nvPr/>
        </p:nvSpPr>
        <p:spPr>
          <a:xfrm>
            <a:off x="2716696" y="3949149"/>
            <a:ext cx="159027" cy="15902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2597F85-FB09-45D8-BFF0-165ADBD0DE86}"/>
              </a:ext>
            </a:extLst>
          </p:cNvPr>
          <p:cNvSpPr/>
          <p:nvPr/>
        </p:nvSpPr>
        <p:spPr>
          <a:xfrm>
            <a:off x="2160104" y="3829878"/>
            <a:ext cx="159027" cy="15902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82AD9E4-F9B4-42C8-8657-E95C5A867037}"/>
              </a:ext>
            </a:extLst>
          </p:cNvPr>
          <p:cNvSpPr/>
          <p:nvPr/>
        </p:nvSpPr>
        <p:spPr>
          <a:xfrm>
            <a:off x="2517913" y="3644348"/>
            <a:ext cx="159027" cy="15902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C25F719-894F-42CB-9FEA-73F4CAB05655}"/>
              </a:ext>
            </a:extLst>
          </p:cNvPr>
          <p:cNvSpPr/>
          <p:nvPr/>
        </p:nvSpPr>
        <p:spPr>
          <a:xfrm>
            <a:off x="1848678" y="4200938"/>
            <a:ext cx="159027" cy="15902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16297AC-367D-476C-8F1D-286DC6B30E0E}"/>
              </a:ext>
            </a:extLst>
          </p:cNvPr>
          <p:cNvSpPr/>
          <p:nvPr/>
        </p:nvSpPr>
        <p:spPr>
          <a:xfrm>
            <a:off x="1928191" y="2353297"/>
            <a:ext cx="159027" cy="15902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A02B935-DEEB-4E69-ADFD-A75C554FA025}"/>
              </a:ext>
            </a:extLst>
          </p:cNvPr>
          <p:cNvSpPr/>
          <p:nvPr/>
        </p:nvSpPr>
        <p:spPr>
          <a:xfrm>
            <a:off x="2133600" y="2711104"/>
            <a:ext cx="159027" cy="15902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3EB2629-4676-482A-BF61-D2FA0AC43A29}"/>
              </a:ext>
            </a:extLst>
          </p:cNvPr>
          <p:cNvSpPr/>
          <p:nvPr/>
        </p:nvSpPr>
        <p:spPr>
          <a:xfrm>
            <a:off x="2358886" y="2210317"/>
            <a:ext cx="159027" cy="15902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71A045A-F490-4027-827A-7E7370F5EE1F}"/>
              </a:ext>
            </a:extLst>
          </p:cNvPr>
          <p:cNvSpPr/>
          <p:nvPr/>
        </p:nvSpPr>
        <p:spPr>
          <a:xfrm>
            <a:off x="2637181" y="2581380"/>
            <a:ext cx="159027" cy="15902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1D39A34-4574-4875-B1A1-299FDE4B7E5F}"/>
              </a:ext>
            </a:extLst>
          </p:cNvPr>
          <p:cNvSpPr/>
          <p:nvPr/>
        </p:nvSpPr>
        <p:spPr>
          <a:xfrm>
            <a:off x="2888975" y="2992195"/>
            <a:ext cx="159027" cy="15902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D0D0794-C6F5-4EEB-8E5C-F99870D43541}"/>
              </a:ext>
            </a:extLst>
          </p:cNvPr>
          <p:cNvSpPr/>
          <p:nvPr/>
        </p:nvSpPr>
        <p:spPr>
          <a:xfrm>
            <a:off x="3266661" y="2353296"/>
            <a:ext cx="159027" cy="15902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3D7FE46-81D7-4B83-A098-A2BC2B98C9AC}"/>
              </a:ext>
            </a:extLst>
          </p:cNvPr>
          <p:cNvSpPr/>
          <p:nvPr/>
        </p:nvSpPr>
        <p:spPr>
          <a:xfrm>
            <a:off x="3438941" y="2780162"/>
            <a:ext cx="159027" cy="15902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97A3796-C10C-4FF2-8FF0-549D26C7066C}"/>
              </a:ext>
            </a:extLst>
          </p:cNvPr>
          <p:cNvSpPr/>
          <p:nvPr/>
        </p:nvSpPr>
        <p:spPr>
          <a:xfrm>
            <a:off x="3518454" y="3313043"/>
            <a:ext cx="159027" cy="15902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28F2719-3343-4EBD-8133-EF5FC38FE9C2}"/>
              </a:ext>
            </a:extLst>
          </p:cNvPr>
          <p:cNvSpPr/>
          <p:nvPr/>
        </p:nvSpPr>
        <p:spPr>
          <a:xfrm>
            <a:off x="3664230" y="3723858"/>
            <a:ext cx="159027" cy="15902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D503D02-1851-430D-8BDC-AB59BA30B7A9}"/>
              </a:ext>
            </a:extLst>
          </p:cNvPr>
          <p:cNvSpPr/>
          <p:nvPr/>
        </p:nvSpPr>
        <p:spPr>
          <a:xfrm>
            <a:off x="3584715" y="4068417"/>
            <a:ext cx="159027" cy="15902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7E59702-4C31-460D-95BC-7930ACBBF857}"/>
              </a:ext>
            </a:extLst>
          </p:cNvPr>
          <p:cNvSpPr/>
          <p:nvPr/>
        </p:nvSpPr>
        <p:spPr>
          <a:xfrm>
            <a:off x="2073965" y="5731565"/>
            <a:ext cx="159027" cy="15902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5835571-1706-4B8C-B438-9817576E7D94}"/>
              </a:ext>
            </a:extLst>
          </p:cNvPr>
          <p:cNvSpPr/>
          <p:nvPr/>
        </p:nvSpPr>
        <p:spPr>
          <a:xfrm>
            <a:off x="2729946" y="5237404"/>
            <a:ext cx="159027" cy="15902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8E6EB8F6-A5E4-4F7A-AF81-82056FC7A99D}"/>
              </a:ext>
            </a:extLst>
          </p:cNvPr>
          <p:cNvSpPr/>
          <p:nvPr/>
        </p:nvSpPr>
        <p:spPr>
          <a:xfrm>
            <a:off x="2232992" y="5157890"/>
            <a:ext cx="159027" cy="15902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974DD6F-8B16-48AB-8D7B-0C4829BC07EB}"/>
              </a:ext>
            </a:extLst>
          </p:cNvPr>
          <p:cNvSpPr/>
          <p:nvPr/>
        </p:nvSpPr>
        <p:spPr>
          <a:xfrm>
            <a:off x="3187147" y="5572538"/>
            <a:ext cx="159027" cy="15902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E155E3E-2596-4558-B26D-FAB34CF1C28C}"/>
              </a:ext>
            </a:extLst>
          </p:cNvPr>
          <p:cNvSpPr/>
          <p:nvPr/>
        </p:nvSpPr>
        <p:spPr>
          <a:xfrm>
            <a:off x="3187147" y="4896679"/>
            <a:ext cx="159027" cy="15902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8594E3C-E3E6-46BD-935D-58212A295BE7}"/>
              </a:ext>
            </a:extLst>
          </p:cNvPr>
          <p:cNvSpPr/>
          <p:nvPr/>
        </p:nvSpPr>
        <p:spPr>
          <a:xfrm>
            <a:off x="3743743" y="4472606"/>
            <a:ext cx="159027" cy="15902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C581075-BBD2-4B72-B507-98785B8C3FF6}"/>
              </a:ext>
            </a:extLst>
          </p:cNvPr>
          <p:cNvSpPr/>
          <p:nvPr/>
        </p:nvSpPr>
        <p:spPr>
          <a:xfrm>
            <a:off x="3743742" y="5082209"/>
            <a:ext cx="159027" cy="15902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94B415D-6F7F-4FC6-9089-DDAE1C7F1770}"/>
              </a:ext>
            </a:extLst>
          </p:cNvPr>
          <p:cNvSpPr/>
          <p:nvPr/>
        </p:nvSpPr>
        <p:spPr>
          <a:xfrm>
            <a:off x="3902770" y="3465960"/>
            <a:ext cx="159027" cy="15902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8320B2B-8D38-4A45-AB5B-C5C607E1E817}"/>
              </a:ext>
            </a:extLst>
          </p:cNvPr>
          <p:cNvCxnSpPr>
            <a:stCxn id="24" idx="7"/>
            <a:endCxn id="26" idx="2"/>
          </p:cNvCxnSpPr>
          <p:nvPr/>
        </p:nvCxnSpPr>
        <p:spPr>
          <a:xfrm flipV="1">
            <a:off x="2063929" y="2289831"/>
            <a:ext cx="294957" cy="867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0920812-001A-456B-BEBA-F72B0B9B78CF}"/>
              </a:ext>
            </a:extLst>
          </p:cNvPr>
          <p:cNvCxnSpPr>
            <a:stCxn id="24" idx="4"/>
            <a:endCxn id="25" idx="1"/>
          </p:cNvCxnSpPr>
          <p:nvPr/>
        </p:nvCxnSpPr>
        <p:spPr>
          <a:xfrm>
            <a:off x="2007705" y="2512324"/>
            <a:ext cx="149184" cy="2220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3337FE2-AB90-4C79-8BE8-E1FB7033CE60}"/>
              </a:ext>
            </a:extLst>
          </p:cNvPr>
          <p:cNvCxnSpPr>
            <a:stCxn id="26" idx="5"/>
            <a:endCxn id="27" idx="1"/>
          </p:cNvCxnSpPr>
          <p:nvPr/>
        </p:nvCxnSpPr>
        <p:spPr>
          <a:xfrm>
            <a:off x="2494624" y="2346055"/>
            <a:ext cx="165846" cy="2586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48A769B-94A3-49A1-9E70-161CD2C15BFC}"/>
              </a:ext>
            </a:extLst>
          </p:cNvPr>
          <p:cNvCxnSpPr>
            <a:stCxn id="25" idx="0"/>
            <a:endCxn id="26" idx="3"/>
          </p:cNvCxnSpPr>
          <p:nvPr/>
        </p:nvCxnSpPr>
        <p:spPr>
          <a:xfrm flipV="1">
            <a:off x="2213114" y="2346055"/>
            <a:ext cx="169061" cy="365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4D7FB13-BF7B-47D8-AE7C-DF6BCCDF9973}"/>
              </a:ext>
            </a:extLst>
          </p:cNvPr>
          <p:cNvCxnSpPr>
            <a:stCxn id="25" idx="6"/>
            <a:endCxn id="27" idx="3"/>
          </p:cNvCxnSpPr>
          <p:nvPr/>
        </p:nvCxnSpPr>
        <p:spPr>
          <a:xfrm flipV="1">
            <a:off x="2292627" y="2717118"/>
            <a:ext cx="367843" cy="73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039E87C-B87D-465A-A430-D14BCCE57530}"/>
              </a:ext>
            </a:extLst>
          </p:cNvPr>
          <p:cNvCxnSpPr>
            <a:stCxn id="27" idx="5"/>
            <a:endCxn id="28" idx="1"/>
          </p:cNvCxnSpPr>
          <p:nvPr/>
        </p:nvCxnSpPr>
        <p:spPr>
          <a:xfrm>
            <a:off x="2772919" y="2717118"/>
            <a:ext cx="139345" cy="2983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3305746-830D-4521-893A-C0CCCEE13D07}"/>
              </a:ext>
            </a:extLst>
          </p:cNvPr>
          <p:cNvCxnSpPr>
            <a:stCxn id="24" idx="5"/>
            <a:endCxn id="27" idx="1"/>
          </p:cNvCxnSpPr>
          <p:nvPr/>
        </p:nvCxnSpPr>
        <p:spPr>
          <a:xfrm>
            <a:off x="2063929" y="2489035"/>
            <a:ext cx="596541" cy="115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93CD39E-7E9B-4EC1-B4EC-8D0C9A6298E8}"/>
              </a:ext>
            </a:extLst>
          </p:cNvPr>
          <p:cNvCxnSpPr>
            <a:cxnSpLocks/>
            <a:stCxn id="27" idx="7"/>
            <a:endCxn id="29" idx="3"/>
          </p:cNvCxnSpPr>
          <p:nvPr/>
        </p:nvCxnSpPr>
        <p:spPr>
          <a:xfrm flipV="1">
            <a:off x="2772919" y="2489034"/>
            <a:ext cx="517031" cy="1156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4D488C9-2468-4DA2-9B11-20FBC9948E02}"/>
              </a:ext>
            </a:extLst>
          </p:cNvPr>
          <p:cNvCxnSpPr>
            <a:cxnSpLocks/>
            <a:stCxn id="29" idx="5"/>
            <a:endCxn id="30" idx="1"/>
          </p:cNvCxnSpPr>
          <p:nvPr/>
        </p:nvCxnSpPr>
        <p:spPr>
          <a:xfrm>
            <a:off x="3402399" y="2489034"/>
            <a:ext cx="59831" cy="3144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9337494-C3B5-4F08-98A9-E5020D2A5B42}"/>
              </a:ext>
            </a:extLst>
          </p:cNvPr>
          <p:cNvCxnSpPr>
            <a:cxnSpLocks/>
            <a:stCxn id="30" idx="2"/>
            <a:endCxn id="28" idx="6"/>
          </p:cNvCxnSpPr>
          <p:nvPr/>
        </p:nvCxnSpPr>
        <p:spPr>
          <a:xfrm flipH="1">
            <a:off x="3048002" y="2859676"/>
            <a:ext cx="390939" cy="212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79EE069-B6FE-4DF4-8167-5B13A6FD299F}"/>
              </a:ext>
            </a:extLst>
          </p:cNvPr>
          <p:cNvCxnSpPr>
            <a:stCxn id="28" idx="7"/>
            <a:endCxn id="29" idx="3"/>
          </p:cNvCxnSpPr>
          <p:nvPr/>
        </p:nvCxnSpPr>
        <p:spPr>
          <a:xfrm flipV="1">
            <a:off x="3024713" y="2489034"/>
            <a:ext cx="265237" cy="526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1BE72B1-BB46-4BC3-AFFD-0CA22EBC218A}"/>
              </a:ext>
            </a:extLst>
          </p:cNvPr>
          <p:cNvCxnSpPr>
            <a:cxnSpLocks/>
            <a:stCxn id="30" idx="5"/>
            <a:endCxn id="31" idx="0"/>
          </p:cNvCxnSpPr>
          <p:nvPr/>
        </p:nvCxnSpPr>
        <p:spPr>
          <a:xfrm>
            <a:off x="3574679" y="2915900"/>
            <a:ext cx="23289" cy="3971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4E882FE-D0EA-4A83-A879-D353B4B4297A}"/>
              </a:ext>
            </a:extLst>
          </p:cNvPr>
          <p:cNvCxnSpPr>
            <a:cxnSpLocks/>
            <a:stCxn id="31" idx="5"/>
            <a:endCxn id="41" idx="2"/>
          </p:cNvCxnSpPr>
          <p:nvPr/>
        </p:nvCxnSpPr>
        <p:spPr>
          <a:xfrm>
            <a:off x="3654192" y="3448781"/>
            <a:ext cx="248578" cy="966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738D916E-E3E9-46DA-95EB-52D24C8D6D50}"/>
              </a:ext>
            </a:extLst>
          </p:cNvPr>
          <p:cNvCxnSpPr>
            <a:cxnSpLocks/>
            <a:stCxn id="28" idx="5"/>
            <a:endCxn id="31" idx="1"/>
          </p:cNvCxnSpPr>
          <p:nvPr/>
        </p:nvCxnSpPr>
        <p:spPr>
          <a:xfrm>
            <a:off x="3024713" y="3127933"/>
            <a:ext cx="517030" cy="2083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9ACF3DAD-D2EE-4457-81CD-54BA28E941EC}"/>
              </a:ext>
            </a:extLst>
          </p:cNvPr>
          <p:cNvCxnSpPr>
            <a:cxnSpLocks/>
            <a:stCxn id="31" idx="5"/>
            <a:endCxn id="32" idx="0"/>
          </p:cNvCxnSpPr>
          <p:nvPr/>
        </p:nvCxnSpPr>
        <p:spPr>
          <a:xfrm>
            <a:off x="3654192" y="3448781"/>
            <a:ext cx="89552" cy="2750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C87D48D2-4511-4931-96FE-1F16AF7275C7}"/>
              </a:ext>
            </a:extLst>
          </p:cNvPr>
          <p:cNvCxnSpPr>
            <a:stCxn id="41" idx="3"/>
            <a:endCxn id="32" idx="6"/>
          </p:cNvCxnSpPr>
          <p:nvPr/>
        </p:nvCxnSpPr>
        <p:spPr>
          <a:xfrm flipH="1">
            <a:off x="3823257" y="3601698"/>
            <a:ext cx="102802" cy="2016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544E2ED-D41C-4039-B819-54D31435B0F6}"/>
              </a:ext>
            </a:extLst>
          </p:cNvPr>
          <p:cNvCxnSpPr>
            <a:stCxn id="32" idx="4"/>
            <a:endCxn id="33" idx="7"/>
          </p:cNvCxnSpPr>
          <p:nvPr/>
        </p:nvCxnSpPr>
        <p:spPr>
          <a:xfrm flipH="1">
            <a:off x="3720453" y="3882885"/>
            <a:ext cx="23291" cy="2088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6D7CA99-FA7F-459B-97D6-C48D9C8A3A2E}"/>
              </a:ext>
            </a:extLst>
          </p:cNvPr>
          <p:cNvCxnSpPr>
            <a:stCxn id="33" idx="4"/>
            <a:endCxn id="39" idx="0"/>
          </p:cNvCxnSpPr>
          <p:nvPr/>
        </p:nvCxnSpPr>
        <p:spPr>
          <a:xfrm>
            <a:off x="3664229" y="4227444"/>
            <a:ext cx="159028" cy="2451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44081237-B532-447E-BCBB-F6850965F19B}"/>
              </a:ext>
            </a:extLst>
          </p:cNvPr>
          <p:cNvCxnSpPr>
            <a:stCxn id="39" idx="4"/>
            <a:endCxn id="40" idx="0"/>
          </p:cNvCxnSpPr>
          <p:nvPr/>
        </p:nvCxnSpPr>
        <p:spPr>
          <a:xfrm flipH="1">
            <a:off x="3823256" y="4631633"/>
            <a:ext cx="1" cy="4505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B61444B2-F8D5-4992-80CC-9A740781B72E}"/>
              </a:ext>
            </a:extLst>
          </p:cNvPr>
          <p:cNvCxnSpPr>
            <a:stCxn id="39" idx="3"/>
            <a:endCxn id="38" idx="6"/>
          </p:cNvCxnSpPr>
          <p:nvPr/>
        </p:nvCxnSpPr>
        <p:spPr>
          <a:xfrm flipH="1">
            <a:off x="3346174" y="4608344"/>
            <a:ext cx="420858" cy="3678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2A9E2FCC-30F0-454E-8562-C4C05576ED12}"/>
              </a:ext>
            </a:extLst>
          </p:cNvPr>
          <p:cNvCxnSpPr>
            <a:stCxn id="38" idx="5"/>
            <a:endCxn id="40" idx="2"/>
          </p:cNvCxnSpPr>
          <p:nvPr/>
        </p:nvCxnSpPr>
        <p:spPr>
          <a:xfrm>
            <a:off x="3322885" y="5032417"/>
            <a:ext cx="420857" cy="1293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FC9D298D-B11A-4C4A-B520-CFBF0192E7AB}"/>
              </a:ext>
            </a:extLst>
          </p:cNvPr>
          <p:cNvCxnSpPr>
            <a:stCxn id="38" idx="2"/>
            <a:endCxn id="35" idx="7"/>
          </p:cNvCxnSpPr>
          <p:nvPr/>
        </p:nvCxnSpPr>
        <p:spPr>
          <a:xfrm flipH="1">
            <a:off x="2865684" y="4976193"/>
            <a:ext cx="321463" cy="284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20D1EC65-7272-4B23-89A3-26DB9E36427E}"/>
              </a:ext>
            </a:extLst>
          </p:cNvPr>
          <p:cNvCxnSpPr>
            <a:stCxn id="35" idx="5"/>
            <a:endCxn id="37" idx="1"/>
          </p:cNvCxnSpPr>
          <p:nvPr/>
        </p:nvCxnSpPr>
        <p:spPr>
          <a:xfrm>
            <a:off x="2865684" y="5373142"/>
            <a:ext cx="344752" cy="2226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12CA4D86-E7BA-41FE-B4B3-E537CD2F785D}"/>
              </a:ext>
            </a:extLst>
          </p:cNvPr>
          <p:cNvCxnSpPr>
            <a:cxnSpLocks/>
            <a:stCxn id="38" idx="4"/>
            <a:endCxn id="37" idx="0"/>
          </p:cNvCxnSpPr>
          <p:nvPr/>
        </p:nvCxnSpPr>
        <p:spPr>
          <a:xfrm>
            <a:off x="3266661" y="5055706"/>
            <a:ext cx="0" cy="5168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79A377F8-C7D3-49B0-8C4C-B00D2DC01EFA}"/>
              </a:ext>
            </a:extLst>
          </p:cNvPr>
          <p:cNvCxnSpPr>
            <a:cxnSpLocks/>
            <a:stCxn id="35" idx="2"/>
            <a:endCxn id="36" idx="6"/>
          </p:cNvCxnSpPr>
          <p:nvPr/>
        </p:nvCxnSpPr>
        <p:spPr>
          <a:xfrm flipH="1" flipV="1">
            <a:off x="2392019" y="5237404"/>
            <a:ext cx="337927" cy="795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81948F9C-9D45-41EC-968B-0F3207624762}"/>
              </a:ext>
            </a:extLst>
          </p:cNvPr>
          <p:cNvCxnSpPr>
            <a:stCxn id="36" idx="4"/>
            <a:endCxn id="34" idx="0"/>
          </p:cNvCxnSpPr>
          <p:nvPr/>
        </p:nvCxnSpPr>
        <p:spPr>
          <a:xfrm flipH="1">
            <a:off x="2153479" y="5316917"/>
            <a:ext cx="159027" cy="414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B23FD910-B8EE-427B-82D1-9D82A665DC71}"/>
              </a:ext>
            </a:extLst>
          </p:cNvPr>
          <p:cNvCxnSpPr>
            <a:stCxn id="21" idx="3"/>
            <a:endCxn id="23" idx="0"/>
          </p:cNvCxnSpPr>
          <p:nvPr/>
        </p:nvCxnSpPr>
        <p:spPr>
          <a:xfrm flipH="1">
            <a:off x="1928192" y="3965616"/>
            <a:ext cx="255201" cy="2353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B8831BF3-242A-4C2B-8C98-9346AE6560E1}"/>
              </a:ext>
            </a:extLst>
          </p:cNvPr>
          <p:cNvCxnSpPr>
            <a:stCxn id="19" idx="6"/>
            <a:endCxn id="21" idx="2"/>
          </p:cNvCxnSpPr>
          <p:nvPr/>
        </p:nvCxnSpPr>
        <p:spPr>
          <a:xfrm>
            <a:off x="1908314" y="3803372"/>
            <a:ext cx="251790" cy="106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6DB70233-9126-484A-9121-25E4EE422268}"/>
              </a:ext>
            </a:extLst>
          </p:cNvPr>
          <p:cNvCxnSpPr>
            <a:stCxn id="21" idx="5"/>
            <a:endCxn id="22" idx="2"/>
          </p:cNvCxnSpPr>
          <p:nvPr/>
        </p:nvCxnSpPr>
        <p:spPr>
          <a:xfrm flipV="1">
            <a:off x="2295842" y="3723862"/>
            <a:ext cx="222071" cy="241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31658396-FD5A-4DC2-B589-2E0724ADF46E}"/>
              </a:ext>
            </a:extLst>
          </p:cNvPr>
          <p:cNvCxnSpPr>
            <a:stCxn id="21" idx="4"/>
            <a:endCxn id="18" idx="0"/>
          </p:cNvCxnSpPr>
          <p:nvPr/>
        </p:nvCxnSpPr>
        <p:spPr>
          <a:xfrm>
            <a:off x="2239618" y="3988905"/>
            <a:ext cx="159026" cy="3578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F64F7573-6412-4F99-ACE4-2CC45D1DFE39}"/>
              </a:ext>
            </a:extLst>
          </p:cNvPr>
          <p:cNvCxnSpPr>
            <a:stCxn id="21" idx="5"/>
            <a:endCxn id="20" idx="2"/>
          </p:cNvCxnSpPr>
          <p:nvPr/>
        </p:nvCxnSpPr>
        <p:spPr>
          <a:xfrm>
            <a:off x="2295842" y="3965616"/>
            <a:ext cx="420854" cy="630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2B8EFEEC-D2B0-4874-8D0F-4CF7B06F069C}"/>
              </a:ext>
            </a:extLst>
          </p:cNvPr>
          <p:cNvCxnSpPr>
            <a:stCxn id="22" idx="5"/>
            <a:endCxn id="20" idx="0"/>
          </p:cNvCxnSpPr>
          <p:nvPr/>
        </p:nvCxnSpPr>
        <p:spPr>
          <a:xfrm>
            <a:off x="2653651" y="3780086"/>
            <a:ext cx="142559" cy="169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509B5EA8-1A26-4E8F-A0F2-B4BE0DFEA87D}"/>
              </a:ext>
            </a:extLst>
          </p:cNvPr>
          <p:cNvCxnSpPr>
            <a:stCxn id="20" idx="4"/>
            <a:endCxn id="18" idx="7"/>
          </p:cNvCxnSpPr>
          <p:nvPr/>
        </p:nvCxnSpPr>
        <p:spPr>
          <a:xfrm flipH="1">
            <a:off x="2454868" y="4108176"/>
            <a:ext cx="341342" cy="2618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31FF3328-C523-4541-A973-67FDEBF7E2B8}"/>
              </a:ext>
            </a:extLst>
          </p:cNvPr>
          <p:cNvCxnSpPr>
            <a:stCxn id="23" idx="5"/>
            <a:endCxn id="18" idx="2"/>
          </p:cNvCxnSpPr>
          <p:nvPr/>
        </p:nvCxnSpPr>
        <p:spPr>
          <a:xfrm>
            <a:off x="1984416" y="4336676"/>
            <a:ext cx="334714" cy="895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6F89B01D-0B23-4FC6-B8D6-19CF5B49D3AB}"/>
              </a:ext>
            </a:extLst>
          </p:cNvPr>
          <p:cNvCxnSpPr>
            <a:stCxn id="19" idx="4"/>
            <a:endCxn id="23" idx="1"/>
          </p:cNvCxnSpPr>
          <p:nvPr/>
        </p:nvCxnSpPr>
        <p:spPr>
          <a:xfrm>
            <a:off x="1828801" y="3882885"/>
            <a:ext cx="43166" cy="3413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Oval 86">
            <a:extLst>
              <a:ext uri="{FF2B5EF4-FFF2-40B4-BE49-F238E27FC236}">
                <a16:creationId xmlns:a16="http://schemas.microsoft.com/office/drawing/2014/main" id="{DA286AC0-B790-436F-B426-CE32EB71F7A2}"/>
              </a:ext>
            </a:extLst>
          </p:cNvPr>
          <p:cNvSpPr/>
          <p:nvPr/>
        </p:nvSpPr>
        <p:spPr>
          <a:xfrm>
            <a:off x="5406887" y="2886178"/>
            <a:ext cx="159027" cy="159027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39BF89BE-D4C6-4F07-A10B-F944A55D6250}"/>
              </a:ext>
            </a:extLst>
          </p:cNvPr>
          <p:cNvSpPr/>
          <p:nvPr/>
        </p:nvSpPr>
        <p:spPr>
          <a:xfrm>
            <a:off x="1252331" y="3886104"/>
            <a:ext cx="159027" cy="15902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388F4E09-2E49-4AD8-9E6A-BC31EBA70D01}"/>
              </a:ext>
            </a:extLst>
          </p:cNvPr>
          <p:cNvSpPr/>
          <p:nvPr/>
        </p:nvSpPr>
        <p:spPr>
          <a:xfrm>
            <a:off x="1590260" y="4644885"/>
            <a:ext cx="159027" cy="15902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BEE01E6E-852A-4FA1-AD2D-E250C9401F23}"/>
              </a:ext>
            </a:extLst>
          </p:cNvPr>
          <p:cNvSpPr/>
          <p:nvPr/>
        </p:nvSpPr>
        <p:spPr>
          <a:xfrm>
            <a:off x="4452737" y="3603307"/>
            <a:ext cx="159027" cy="15902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894F57E4-4AB6-4D15-B4BC-9B509E6537A4}"/>
              </a:ext>
            </a:extLst>
          </p:cNvPr>
          <p:cNvSpPr/>
          <p:nvPr/>
        </p:nvSpPr>
        <p:spPr>
          <a:xfrm>
            <a:off x="2299254" y="1764972"/>
            <a:ext cx="159027" cy="15902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E3891B6A-4E2D-4C76-AB65-C72E3987D1E3}"/>
              </a:ext>
            </a:extLst>
          </p:cNvPr>
          <p:cNvCxnSpPr>
            <a:cxnSpLocks/>
            <a:stCxn id="127" idx="4"/>
            <a:endCxn id="26" idx="0"/>
          </p:cNvCxnSpPr>
          <p:nvPr/>
        </p:nvCxnSpPr>
        <p:spPr>
          <a:xfrm>
            <a:off x="2378768" y="1923999"/>
            <a:ext cx="59632" cy="2863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7A511E7D-C1E3-4135-A5CD-88AD18744024}"/>
              </a:ext>
            </a:extLst>
          </p:cNvPr>
          <p:cNvCxnSpPr>
            <a:stCxn id="126" idx="2"/>
            <a:endCxn id="41" idx="6"/>
          </p:cNvCxnSpPr>
          <p:nvPr/>
        </p:nvCxnSpPr>
        <p:spPr>
          <a:xfrm flipH="1" flipV="1">
            <a:off x="4061797" y="3545474"/>
            <a:ext cx="390940" cy="1373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D8059B1B-6777-4D45-A048-836704DB491A}"/>
              </a:ext>
            </a:extLst>
          </p:cNvPr>
          <p:cNvCxnSpPr>
            <a:stCxn id="23" idx="4"/>
            <a:endCxn id="125" idx="7"/>
          </p:cNvCxnSpPr>
          <p:nvPr/>
        </p:nvCxnSpPr>
        <p:spPr>
          <a:xfrm flipH="1">
            <a:off x="1725998" y="4359965"/>
            <a:ext cx="202194" cy="308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E3072CA3-12BF-4FE4-9F32-03F3B249772B}"/>
              </a:ext>
            </a:extLst>
          </p:cNvPr>
          <p:cNvCxnSpPr>
            <a:stCxn id="19" idx="2"/>
            <a:endCxn id="124" idx="7"/>
          </p:cNvCxnSpPr>
          <p:nvPr/>
        </p:nvCxnSpPr>
        <p:spPr>
          <a:xfrm flipH="1">
            <a:off x="1388069" y="3803372"/>
            <a:ext cx="361218" cy="1060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 137">
            <a:extLst>
              <a:ext uri="{FF2B5EF4-FFF2-40B4-BE49-F238E27FC236}">
                <a16:creationId xmlns:a16="http://schemas.microsoft.com/office/drawing/2014/main" id="{AB8AE304-6F2B-4937-A5E1-F7C12B9BAA85}"/>
              </a:ext>
            </a:extLst>
          </p:cNvPr>
          <p:cNvSpPr txBox="1"/>
          <p:nvPr/>
        </p:nvSpPr>
        <p:spPr>
          <a:xfrm>
            <a:off x="6294783" y="2646664"/>
            <a:ext cx="2224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Azonosított </a:t>
            </a:r>
            <a:r>
              <a:rPr lang="hu-HU" dirty="0" err="1"/>
              <a:t>outlier</a:t>
            </a:r>
            <a:r>
              <a:rPr lang="hu-HU" dirty="0"/>
              <a:t>-ek</a:t>
            </a:r>
          </a:p>
        </p:txBody>
      </p:sp>
    </p:spTree>
    <p:extLst>
      <p:ext uri="{BB962C8B-B14F-4D97-AF65-F5344CB8AC3E}">
        <p14:creationId xmlns:p14="http://schemas.microsoft.com/office/powerpoint/2010/main" val="296941841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073B1-EAF2-4F34-B7DB-1E9DE96EF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2.1 – S</a:t>
            </a:r>
            <a:r>
              <a:rPr lang="hu-HU" dirty="0"/>
              <a:t>ű</a:t>
            </a:r>
            <a:r>
              <a:rPr lang="en-US" dirty="0"/>
              <a:t>r</a:t>
            </a:r>
            <a:r>
              <a:rPr lang="hu-HU" dirty="0"/>
              <a:t>ű</a:t>
            </a:r>
            <a:r>
              <a:rPr lang="en-US" dirty="0" err="1"/>
              <a:t>ség</a:t>
            </a:r>
            <a:r>
              <a:rPr lang="en-US" dirty="0"/>
              <a:t> </a:t>
            </a:r>
            <a:r>
              <a:rPr lang="en-US" dirty="0" err="1"/>
              <a:t>alapú</a:t>
            </a:r>
            <a:r>
              <a:rPr lang="en-US" dirty="0"/>
              <a:t> </a:t>
            </a:r>
            <a:r>
              <a:rPr lang="en-US" dirty="0" err="1"/>
              <a:t>klaszterezés</a:t>
            </a:r>
            <a:r>
              <a:rPr lang="en-US" dirty="0"/>
              <a:t> (DBSCAN)</a:t>
            </a:r>
            <a:endParaRPr lang="hu-HU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8EC7CFB-1F1B-4D6B-819F-8C8ED9F0CF87}"/>
              </a:ext>
            </a:extLst>
          </p:cNvPr>
          <p:cNvSpPr/>
          <p:nvPr/>
        </p:nvSpPr>
        <p:spPr>
          <a:xfrm>
            <a:off x="2319130" y="4346713"/>
            <a:ext cx="159027" cy="15902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FFD367F-027D-4C8D-AE15-13FD1A7391BA}"/>
              </a:ext>
            </a:extLst>
          </p:cNvPr>
          <p:cNvSpPr/>
          <p:nvPr/>
        </p:nvSpPr>
        <p:spPr>
          <a:xfrm>
            <a:off x="1749287" y="3723858"/>
            <a:ext cx="159027" cy="15902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3E5C167-AC31-4B47-B319-69CFE62F7D00}"/>
              </a:ext>
            </a:extLst>
          </p:cNvPr>
          <p:cNvSpPr/>
          <p:nvPr/>
        </p:nvSpPr>
        <p:spPr>
          <a:xfrm>
            <a:off x="2716696" y="3949149"/>
            <a:ext cx="159027" cy="15902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2597F85-FB09-45D8-BFF0-165ADBD0DE86}"/>
              </a:ext>
            </a:extLst>
          </p:cNvPr>
          <p:cNvSpPr/>
          <p:nvPr/>
        </p:nvSpPr>
        <p:spPr>
          <a:xfrm>
            <a:off x="2160104" y="3829878"/>
            <a:ext cx="159027" cy="15902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82AD9E4-F9B4-42C8-8657-E95C5A867037}"/>
              </a:ext>
            </a:extLst>
          </p:cNvPr>
          <p:cNvSpPr/>
          <p:nvPr/>
        </p:nvSpPr>
        <p:spPr>
          <a:xfrm>
            <a:off x="2517913" y="3644348"/>
            <a:ext cx="159027" cy="15902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C25F719-894F-42CB-9FEA-73F4CAB05655}"/>
              </a:ext>
            </a:extLst>
          </p:cNvPr>
          <p:cNvSpPr/>
          <p:nvPr/>
        </p:nvSpPr>
        <p:spPr>
          <a:xfrm>
            <a:off x="1848678" y="4200938"/>
            <a:ext cx="159027" cy="15902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16297AC-367D-476C-8F1D-286DC6B30E0E}"/>
              </a:ext>
            </a:extLst>
          </p:cNvPr>
          <p:cNvSpPr/>
          <p:nvPr/>
        </p:nvSpPr>
        <p:spPr>
          <a:xfrm>
            <a:off x="1928191" y="2353297"/>
            <a:ext cx="159027" cy="159027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A02B935-DEEB-4E69-ADFD-A75C554FA025}"/>
              </a:ext>
            </a:extLst>
          </p:cNvPr>
          <p:cNvSpPr/>
          <p:nvPr/>
        </p:nvSpPr>
        <p:spPr>
          <a:xfrm>
            <a:off x="2133600" y="2711104"/>
            <a:ext cx="159027" cy="159027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3EB2629-4676-482A-BF61-D2FA0AC43A29}"/>
              </a:ext>
            </a:extLst>
          </p:cNvPr>
          <p:cNvSpPr/>
          <p:nvPr/>
        </p:nvSpPr>
        <p:spPr>
          <a:xfrm>
            <a:off x="2358886" y="2210317"/>
            <a:ext cx="159027" cy="159027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71A045A-F490-4027-827A-7E7370F5EE1F}"/>
              </a:ext>
            </a:extLst>
          </p:cNvPr>
          <p:cNvSpPr/>
          <p:nvPr/>
        </p:nvSpPr>
        <p:spPr>
          <a:xfrm>
            <a:off x="2637181" y="2581380"/>
            <a:ext cx="159027" cy="159027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1D39A34-4574-4875-B1A1-299FDE4B7E5F}"/>
              </a:ext>
            </a:extLst>
          </p:cNvPr>
          <p:cNvSpPr/>
          <p:nvPr/>
        </p:nvSpPr>
        <p:spPr>
          <a:xfrm>
            <a:off x="2888975" y="2992195"/>
            <a:ext cx="159027" cy="159027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D0D0794-C6F5-4EEB-8E5C-F99870D43541}"/>
              </a:ext>
            </a:extLst>
          </p:cNvPr>
          <p:cNvSpPr/>
          <p:nvPr/>
        </p:nvSpPr>
        <p:spPr>
          <a:xfrm>
            <a:off x="3266661" y="2353296"/>
            <a:ext cx="159027" cy="159027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3D7FE46-81D7-4B83-A098-A2BC2B98C9AC}"/>
              </a:ext>
            </a:extLst>
          </p:cNvPr>
          <p:cNvSpPr/>
          <p:nvPr/>
        </p:nvSpPr>
        <p:spPr>
          <a:xfrm>
            <a:off x="3438941" y="2780162"/>
            <a:ext cx="159027" cy="159027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97A3796-C10C-4FF2-8FF0-549D26C7066C}"/>
              </a:ext>
            </a:extLst>
          </p:cNvPr>
          <p:cNvSpPr/>
          <p:nvPr/>
        </p:nvSpPr>
        <p:spPr>
          <a:xfrm>
            <a:off x="3518454" y="3313043"/>
            <a:ext cx="159027" cy="159027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28F2719-3343-4EBD-8133-EF5FC38FE9C2}"/>
              </a:ext>
            </a:extLst>
          </p:cNvPr>
          <p:cNvSpPr/>
          <p:nvPr/>
        </p:nvSpPr>
        <p:spPr>
          <a:xfrm>
            <a:off x="3664230" y="3723858"/>
            <a:ext cx="159027" cy="159027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D503D02-1851-430D-8BDC-AB59BA30B7A9}"/>
              </a:ext>
            </a:extLst>
          </p:cNvPr>
          <p:cNvSpPr/>
          <p:nvPr/>
        </p:nvSpPr>
        <p:spPr>
          <a:xfrm>
            <a:off x="3584715" y="4068417"/>
            <a:ext cx="159027" cy="159027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7E59702-4C31-460D-95BC-7930ACBBF857}"/>
              </a:ext>
            </a:extLst>
          </p:cNvPr>
          <p:cNvSpPr/>
          <p:nvPr/>
        </p:nvSpPr>
        <p:spPr>
          <a:xfrm>
            <a:off x="2073965" y="5731565"/>
            <a:ext cx="159027" cy="15902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5835571-1706-4B8C-B438-9817576E7D94}"/>
              </a:ext>
            </a:extLst>
          </p:cNvPr>
          <p:cNvSpPr/>
          <p:nvPr/>
        </p:nvSpPr>
        <p:spPr>
          <a:xfrm>
            <a:off x="2729946" y="5237404"/>
            <a:ext cx="159027" cy="159027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8E6EB8F6-A5E4-4F7A-AF81-82056FC7A99D}"/>
              </a:ext>
            </a:extLst>
          </p:cNvPr>
          <p:cNvSpPr/>
          <p:nvPr/>
        </p:nvSpPr>
        <p:spPr>
          <a:xfrm>
            <a:off x="2232992" y="5157890"/>
            <a:ext cx="159027" cy="159027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974DD6F-8B16-48AB-8D7B-0C4829BC07EB}"/>
              </a:ext>
            </a:extLst>
          </p:cNvPr>
          <p:cNvSpPr/>
          <p:nvPr/>
        </p:nvSpPr>
        <p:spPr>
          <a:xfrm>
            <a:off x="3187147" y="5572538"/>
            <a:ext cx="159027" cy="159027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E155E3E-2596-4558-B26D-FAB34CF1C28C}"/>
              </a:ext>
            </a:extLst>
          </p:cNvPr>
          <p:cNvSpPr/>
          <p:nvPr/>
        </p:nvSpPr>
        <p:spPr>
          <a:xfrm>
            <a:off x="3187147" y="4896679"/>
            <a:ext cx="159027" cy="159027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8594E3C-E3E6-46BD-935D-58212A295BE7}"/>
              </a:ext>
            </a:extLst>
          </p:cNvPr>
          <p:cNvSpPr/>
          <p:nvPr/>
        </p:nvSpPr>
        <p:spPr>
          <a:xfrm>
            <a:off x="3743743" y="4472606"/>
            <a:ext cx="159027" cy="159027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C581075-BBD2-4B72-B507-98785B8C3FF6}"/>
              </a:ext>
            </a:extLst>
          </p:cNvPr>
          <p:cNvSpPr/>
          <p:nvPr/>
        </p:nvSpPr>
        <p:spPr>
          <a:xfrm>
            <a:off x="3743742" y="5082209"/>
            <a:ext cx="159027" cy="159027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94B415D-6F7F-4FC6-9089-DDAE1C7F1770}"/>
              </a:ext>
            </a:extLst>
          </p:cNvPr>
          <p:cNvSpPr/>
          <p:nvPr/>
        </p:nvSpPr>
        <p:spPr>
          <a:xfrm>
            <a:off x="3902770" y="3465960"/>
            <a:ext cx="159027" cy="159027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8320B2B-8D38-4A45-AB5B-C5C607E1E817}"/>
              </a:ext>
            </a:extLst>
          </p:cNvPr>
          <p:cNvCxnSpPr>
            <a:stCxn id="24" idx="7"/>
            <a:endCxn id="26" idx="2"/>
          </p:cNvCxnSpPr>
          <p:nvPr/>
        </p:nvCxnSpPr>
        <p:spPr>
          <a:xfrm flipV="1">
            <a:off x="2063929" y="2289831"/>
            <a:ext cx="294957" cy="867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0920812-001A-456B-BEBA-F72B0B9B78CF}"/>
              </a:ext>
            </a:extLst>
          </p:cNvPr>
          <p:cNvCxnSpPr>
            <a:stCxn id="24" idx="4"/>
            <a:endCxn id="25" idx="1"/>
          </p:cNvCxnSpPr>
          <p:nvPr/>
        </p:nvCxnSpPr>
        <p:spPr>
          <a:xfrm>
            <a:off x="2007705" y="2512324"/>
            <a:ext cx="149184" cy="2220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3337FE2-AB90-4C79-8BE8-E1FB7033CE60}"/>
              </a:ext>
            </a:extLst>
          </p:cNvPr>
          <p:cNvCxnSpPr>
            <a:stCxn id="26" idx="5"/>
            <a:endCxn id="27" idx="1"/>
          </p:cNvCxnSpPr>
          <p:nvPr/>
        </p:nvCxnSpPr>
        <p:spPr>
          <a:xfrm>
            <a:off x="2494624" y="2346055"/>
            <a:ext cx="165846" cy="2586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48A769B-94A3-49A1-9E70-161CD2C15BFC}"/>
              </a:ext>
            </a:extLst>
          </p:cNvPr>
          <p:cNvCxnSpPr>
            <a:stCxn id="25" idx="0"/>
            <a:endCxn id="26" idx="3"/>
          </p:cNvCxnSpPr>
          <p:nvPr/>
        </p:nvCxnSpPr>
        <p:spPr>
          <a:xfrm flipV="1">
            <a:off x="2213114" y="2346055"/>
            <a:ext cx="169061" cy="365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4D7FB13-BF7B-47D8-AE7C-DF6BCCDF9973}"/>
              </a:ext>
            </a:extLst>
          </p:cNvPr>
          <p:cNvCxnSpPr>
            <a:stCxn id="25" idx="6"/>
            <a:endCxn id="27" idx="3"/>
          </p:cNvCxnSpPr>
          <p:nvPr/>
        </p:nvCxnSpPr>
        <p:spPr>
          <a:xfrm flipV="1">
            <a:off x="2292627" y="2717118"/>
            <a:ext cx="367843" cy="73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039E87C-B87D-465A-A430-D14BCCE57530}"/>
              </a:ext>
            </a:extLst>
          </p:cNvPr>
          <p:cNvCxnSpPr>
            <a:stCxn id="27" idx="5"/>
            <a:endCxn id="28" idx="1"/>
          </p:cNvCxnSpPr>
          <p:nvPr/>
        </p:nvCxnSpPr>
        <p:spPr>
          <a:xfrm>
            <a:off x="2772919" y="2717118"/>
            <a:ext cx="139345" cy="2983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3305746-830D-4521-893A-C0CCCEE13D07}"/>
              </a:ext>
            </a:extLst>
          </p:cNvPr>
          <p:cNvCxnSpPr>
            <a:stCxn id="24" idx="5"/>
            <a:endCxn id="27" idx="1"/>
          </p:cNvCxnSpPr>
          <p:nvPr/>
        </p:nvCxnSpPr>
        <p:spPr>
          <a:xfrm>
            <a:off x="2063929" y="2489035"/>
            <a:ext cx="596541" cy="115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93CD39E-7E9B-4EC1-B4EC-8D0C9A6298E8}"/>
              </a:ext>
            </a:extLst>
          </p:cNvPr>
          <p:cNvCxnSpPr>
            <a:cxnSpLocks/>
            <a:stCxn id="27" idx="7"/>
            <a:endCxn id="29" idx="3"/>
          </p:cNvCxnSpPr>
          <p:nvPr/>
        </p:nvCxnSpPr>
        <p:spPr>
          <a:xfrm flipV="1">
            <a:off x="2772919" y="2489034"/>
            <a:ext cx="517031" cy="1156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4D488C9-2468-4DA2-9B11-20FBC9948E02}"/>
              </a:ext>
            </a:extLst>
          </p:cNvPr>
          <p:cNvCxnSpPr>
            <a:cxnSpLocks/>
            <a:stCxn id="29" idx="5"/>
            <a:endCxn id="30" idx="1"/>
          </p:cNvCxnSpPr>
          <p:nvPr/>
        </p:nvCxnSpPr>
        <p:spPr>
          <a:xfrm>
            <a:off x="3402399" y="2489034"/>
            <a:ext cx="59831" cy="3144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9337494-C3B5-4F08-98A9-E5020D2A5B42}"/>
              </a:ext>
            </a:extLst>
          </p:cNvPr>
          <p:cNvCxnSpPr>
            <a:cxnSpLocks/>
            <a:stCxn id="30" idx="2"/>
            <a:endCxn id="28" idx="6"/>
          </p:cNvCxnSpPr>
          <p:nvPr/>
        </p:nvCxnSpPr>
        <p:spPr>
          <a:xfrm flipH="1">
            <a:off x="3048002" y="2859676"/>
            <a:ext cx="390939" cy="212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79EE069-B6FE-4DF4-8167-5B13A6FD299F}"/>
              </a:ext>
            </a:extLst>
          </p:cNvPr>
          <p:cNvCxnSpPr>
            <a:stCxn id="28" idx="7"/>
            <a:endCxn id="29" idx="3"/>
          </p:cNvCxnSpPr>
          <p:nvPr/>
        </p:nvCxnSpPr>
        <p:spPr>
          <a:xfrm flipV="1">
            <a:off x="3024713" y="2489034"/>
            <a:ext cx="265237" cy="526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1BE72B1-BB46-4BC3-AFFD-0CA22EBC218A}"/>
              </a:ext>
            </a:extLst>
          </p:cNvPr>
          <p:cNvCxnSpPr>
            <a:cxnSpLocks/>
            <a:stCxn id="30" idx="5"/>
            <a:endCxn id="31" idx="0"/>
          </p:cNvCxnSpPr>
          <p:nvPr/>
        </p:nvCxnSpPr>
        <p:spPr>
          <a:xfrm>
            <a:off x="3574679" y="2915900"/>
            <a:ext cx="23289" cy="3971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4E882FE-D0EA-4A83-A879-D353B4B4297A}"/>
              </a:ext>
            </a:extLst>
          </p:cNvPr>
          <p:cNvCxnSpPr>
            <a:cxnSpLocks/>
            <a:stCxn id="31" idx="5"/>
            <a:endCxn id="41" idx="2"/>
          </p:cNvCxnSpPr>
          <p:nvPr/>
        </p:nvCxnSpPr>
        <p:spPr>
          <a:xfrm>
            <a:off x="3654192" y="3448781"/>
            <a:ext cx="248578" cy="966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738D916E-E3E9-46DA-95EB-52D24C8D6D50}"/>
              </a:ext>
            </a:extLst>
          </p:cNvPr>
          <p:cNvCxnSpPr>
            <a:cxnSpLocks/>
            <a:stCxn id="28" idx="5"/>
            <a:endCxn id="31" idx="1"/>
          </p:cNvCxnSpPr>
          <p:nvPr/>
        </p:nvCxnSpPr>
        <p:spPr>
          <a:xfrm>
            <a:off x="3024713" y="3127933"/>
            <a:ext cx="517030" cy="2083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9ACF3DAD-D2EE-4457-81CD-54BA28E941EC}"/>
              </a:ext>
            </a:extLst>
          </p:cNvPr>
          <p:cNvCxnSpPr>
            <a:cxnSpLocks/>
            <a:stCxn id="31" idx="5"/>
            <a:endCxn id="32" idx="0"/>
          </p:cNvCxnSpPr>
          <p:nvPr/>
        </p:nvCxnSpPr>
        <p:spPr>
          <a:xfrm>
            <a:off x="3654192" y="3448781"/>
            <a:ext cx="89552" cy="2750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C87D48D2-4511-4931-96FE-1F16AF7275C7}"/>
              </a:ext>
            </a:extLst>
          </p:cNvPr>
          <p:cNvCxnSpPr>
            <a:stCxn id="41" idx="3"/>
            <a:endCxn id="32" idx="6"/>
          </p:cNvCxnSpPr>
          <p:nvPr/>
        </p:nvCxnSpPr>
        <p:spPr>
          <a:xfrm flipH="1">
            <a:off x="3823257" y="3601698"/>
            <a:ext cx="102802" cy="2016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544E2ED-D41C-4039-B819-54D31435B0F6}"/>
              </a:ext>
            </a:extLst>
          </p:cNvPr>
          <p:cNvCxnSpPr>
            <a:stCxn id="32" idx="4"/>
            <a:endCxn id="33" idx="7"/>
          </p:cNvCxnSpPr>
          <p:nvPr/>
        </p:nvCxnSpPr>
        <p:spPr>
          <a:xfrm flipH="1">
            <a:off x="3720453" y="3882885"/>
            <a:ext cx="23291" cy="2088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6D7CA99-FA7F-459B-97D6-C48D9C8A3A2E}"/>
              </a:ext>
            </a:extLst>
          </p:cNvPr>
          <p:cNvCxnSpPr>
            <a:stCxn id="33" idx="4"/>
            <a:endCxn id="39" idx="0"/>
          </p:cNvCxnSpPr>
          <p:nvPr/>
        </p:nvCxnSpPr>
        <p:spPr>
          <a:xfrm>
            <a:off x="3664229" y="4227444"/>
            <a:ext cx="159028" cy="2451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44081237-B532-447E-BCBB-F6850965F19B}"/>
              </a:ext>
            </a:extLst>
          </p:cNvPr>
          <p:cNvCxnSpPr>
            <a:stCxn id="39" idx="4"/>
            <a:endCxn id="40" idx="0"/>
          </p:cNvCxnSpPr>
          <p:nvPr/>
        </p:nvCxnSpPr>
        <p:spPr>
          <a:xfrm flipH="1">
            <a:off x="3823256" y="4631633"/>
            <a:ext cx="1" cy="4505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B61444B2-F8D5-4992-80CC-9A740781B72E}"/>
              </a:ext>
            </a:extLst>
          </p:cNvPr>
          <p:cNvCxnSpPr>
            <a:stCxn id="39" idx="3"/>
            <a:endCxn id="38" idx="6"/>
          </p:cNvCxnSpPr>
          <p:nvPr/>
        </p:nvCxnSpPr>
        <p:spPr>
          <a:xfrm flipH="1">
            <a:off x="3346174" y="4608344"/>
            <a:ext cx="420858" cy="3678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2A9E2FCC-30F0-454E-8562-C4C05576ED12}"/>
              </a:ext>
            </a:extLst>
          </p:cNvPr>
          <p:cNvCxnSpPr>
            <a:stCxn id="38" idx="5"/>
            <a:endCxn id="40" idx="2"/>
          </p:cNvCxnSpPr>
          <p:nvPr/>
        </p:nvCxnSpPr>
        <p:spPr>
          <a:xfrm>
            <a:off x="3322885" y="5032417"/>
            <a:ext cx="420857" cy="1293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FC9D298D-B11A-4C4A-B520-CFBF0192E7AB}"/>
              </a:ext>
            </a:extLst>
          </p:cNvPr>
          <p:cNvCxnSpPr>
            <a:stCxn id="38" idx="2"/>
            <a:endCxn id="35" idx="7"/>
          </p:cNvCxnSpPr>
          <p:nvPr/>
        </p:nvCxnSpPr>
        <p:spPr>
          <a:xfrm flipH="1">
            <a:off x="2865684" y="4976193"/>
            <a:ext cx="321463" cy="284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20D1EC65-7272-4B23-89A3-26DB9E36427E}"/>
              </a:ext>
            </a:extLst>
          </p:cNvPr>
          <p:cNvCxnSpPr>
            <a:stCxn id="35" idx="5"/>
            <a:endCxn id="37" idx="1"/>
          </p:cNvCxnSpPr>
          <p:nvPr/>
        </p:nvCxnSpPr>
        <p:spPr>
          <a:xfrm>
            <a:off x="2865684" y="5373142"/>
            <a:ext cx="344752" cy="2226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12CA4D86-E7BA-41FE-B4B3-E537CD2F785D}"/>
              </a:ext>
            </a:extLst>
          </p:cNvPr>
          <p:cNvCxnSpPr>
            <a:cxnSpLocks/>
            <a:stCxn id="38" idx="4"/>
            <a:endCxn id="37" idx="0"/>
          </p:cNvCxnSpPr>
          <p:nvPr/>
        </p:nvCxnSpPr>
        <p:spPr>
          <a:xfrm>
            <a:off x="3266661" y="5055706"/>
            <a:ext cx="0" cy="5168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79A377F8-C7D3-49B0-8C4C-B00D2DC01EFA}"/>
              </a:ext>
            </a:extLst>
          </p:cNvPr>
          <p:cNvCxnSpPr>
            <a:cxnSpLocks/>
            <a:stCxn id="35" idx="2"/>
            <a:endCxn id="36" idx="6"/>
          </p:cNvCxnSpPr>
          <p:nvPr/>
        </p:nvCxnSpPr>
        <p:spPr>
          <a:xfrm flipH="1" flipV="1">
            <a:off x="2392019" y="5237404"/>
            <a:ext cx="337927" cy="795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81948F9C-9D45-41EC-968B-0F3207624762}"/>
              </a:ext>
            </a:extLst>
          </p:cNvPr>
          <p:cNvCxnSpPr>
            <a:stCxn id="36" idx="4"/>
            <a:endCxn id="34" idx="0"/>
          </p:cNvCxnSpPr>
          <p:nvPr/>
        </p:nvCxnSpPr>
        <p:spPr>
          <a:xfrm flipH="1">
            <a:off x="2153479" y="5316917"/>
            <a:ext cx="159027" cy="414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B23FD910-B8EE-427B-82D1-9D82A665DC71}"/>
              </a:ext>
            </a:extLst>
          </p:cNvPr>
          <p:cNvCxnSpPr>
            <a:stCxn id="21" idx="3"/>
            <a:endCxn id="23" idx="0"/>
          </p:cNvCxnSpPr>
          <p:nvPr/>
        </p:nvCxnSpPr>
        <p:spPr>
          <a:xfrm flipH="1">
            <a:off x="1928192" y="3965616"/>
            <a:ext cx="255201" cy="2353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B8831BF3-242A-4C2B-8C98-9346AE6560E1}"/>
              </a:ext>
            </a:extLst>
          </p:cNvPr>
          <p:cNvCxnSpPr>
            <a:stCxn id="19" idx="6"/>
            <a:endCxn id="21" idx="2"/>
          </p:cNvCxnSpPr>
          <p:nvPr/>
        </p:nvCxnSpPr>
        <p:spPr>
          <a:xfrm>
            <a:off x="1908314" y="3803372"/>
            <a:ext cx="251790" cy="106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6DB70233-9126-484A-9121-25E4EE422268}"/>
              </a:ext>
            </a:extLst>
          </p:cNvPr>
          <p:cNvCxnSpPr>
            <a:stCxn id="21" idx="5"/>
            <a:endCxn id="22" idx="2"/>
          </p:cNvCxnSpPr>
          <p:nvPr/>
        </p:nvCxnSpPr>
        <p:spPr>
          <a:xfrm flipV="1">
            <a:off x="2295842" y="3723862"/>
            <a:ext cx="222071" cy="241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31658396-FD5A-4DC2-B589-2E0724ADF46E}"/>
              </a:ext>
            </a:extLst>
          </p:cNvPr>
          <p:cNvCxnSpPr>
            <a:stCxn id="21" idx="4"/>
            <a:endCxn id="18" idx="0"/>
          </p:cNvCxnSpPr>
          <p:nvPr/>
        </p:nvCxnSpPr>
        <p:spPr>
          <a:xfrm>
            <a:off x="2239618" y="3988905"/>
            <a:ext cx="159026" cy="3578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F64F7573-6412-4F99-ACE4-2CC45D1DFE39}"/>
              </a:ext>
            </a:extLst>
          </p:cNvPr>
          <p:cNvCxnSpPr>
            <a:stCxn id="21" idx="5"/>
            <a:endCxn id="20" idx="2"/>
          </p:cNvCxnSpPr>
          <p:nvPr/>
        </p:nvCxnSpPr>
        <p:spPr>
          <a:xfrm>
            <a:off x="2295842" y="3965616"/>
            <a:ext cx="420854" cy="630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2B8EFEEC-D2B0-4874-8D0F-4CF7B06F069C}"/>
              </a:ext>
            </a:extLst>
          </p:cNvPr>
          <p:cNvCxnSpPr>
            <a:stCxn id="22" idx="5"/>
            <a:endCxn id="20" idx="0"/>
          </p:cNvCxnSpPr>
          <p:nvPr/>
        </p:nvCxnSpPr>
        <p:spPr>
          <a:xfrm>
            <a:off x="2653651" y="3780086"/>
            <a:ext cx="142559" cy="169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509B5EA8-1A26-4E8F-A0F2-B4BE0DFEA87D}"/>
              </a:ext>
            </a:extLst>
          </p:cNvPr>
          <p:cNvCxnSpPr>
            <a:stCxn id="20" idx="4"/>
            <a:endCxn id="18" idx="7"/>
          </p:cNvCxnSpPr>
          <p:nvPr/>
        </p:nvCxnSpPr>
        <p:spPr>
          <a:xfrm flipH="1">
            <a:off x="2454868" y="4108176"/>
            <a:ext cx="341342" cy="2618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31FF3328-C523-4541-A973-67FDEBF7E2B8}"/>
              </a:ext>
            </a:extLst>
          </p:cNvPr>
          <p:cNvCxnSpPr>
            <a:stCxn id="23" idx="5"/>
            <a:endCxn id="18" idx="2"/>
          </p:cNvCxnSpPr>
          <p:nvPr/>
        </p:nvCxnSpPr>
        <p:spPr>
          <a:xfrm>
            <a:off x="1984416" y="4336676"/>
            <a:ext cx="334714" cy="895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6F89B01D-0B23-4FC6-B8D6-19CF5B49D3AB}"/>
              </a:ext>
            </a:extLst>
          </p:cNvPr>
          <p:cNvCxnSpPr>
            <a:stCxn id="19" idx="4"/>
            <a:endCxn id="23" idx="1"/>
          </p:cNvCxnSpPr>
          <p:nvPr/>
        </p:nvCxnSpPr>
        <p:spPr>
          <a:xfrm>
            <a:off x="1828801" y="3882885"/>
            <a:ext cx="43166" cy="3413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Oval 86">
            <a:extLst>
              <a:ext uri="{FF2B5EF4-FFF2-40B4-BE49-F238E27FC236}">
                <a16:creationId xmlns:a16="http://schemas.microsoft.com/office/drawing/2014/main" id="{DA286AC0-B790-436F-B426-CE32EB71F7A2}"/>
              </a:ext>
            </a:extLst>
          </p:cNvPr>
          <p:cNvSpPr/>
          <p:nvPr/>
        </p:nvSpPr>
        <p:spPr>
          <a:xfrm>
            <a:off x="5406887" y="2886178"/>
            <a:ext cx="159027" cy="159027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39BF89BE-D4C6-4F07-A10B-F944A55D6250}"/>
              </a:ext>
            </a:extLst>
          </p:cNvPr>
          <p:cNvSpPr/>
          <p:nvPr/>
        </p:nvSpPr>
        <p:spPr>
          <a:xfrm>
            <a:off x="1252331" y="3886104"/>
            <a:ext cx="159027" cy="15902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388F4E09-2E49-4AD8-9E6A-BC31EBA70D01}"/>
              </a:ext>
            </a:extLst>
          </p:cNvPr>
          <p:cNvSpPr/>
          <p:nvPr/>
        </p:nvSpPr>
        <p:spPr>
          <a:xfrm>
            <a:off x="1590260" y="4644885"/>
            <a:ext cx="159027" cy="15902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BEE01E6E-852A-4FA1-AD2D-E250C9401F23}"/>
              </a:ext>
            </a:extLst>
          </p:cNvPr>
          <p:cNvSpPr/>
          <p:nvPr/>
        </p:nvSpPr>
        <p:spPr>
          <a:xfrm>
            <a:off x="4452737" y="3603307"/>
            <a:ext cx="159027" cy="15902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894F57E4-4AB6-4D15-B4BC-9B509E6537A4}"/>
              </a:ext>
            </a:extLst>
          </p:cNvPr>
          <p:cNvSpPr/>
          <p:nvPr/>
        </p:nvSpPr>
        <p:spPr>
          <a:xfrm>
            <a:off x="2299254" y="1764972"/>
            <a:ext cx="159027" cy="15902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E3891B6A-4E2D-4C76-AB65-C72E3987D1E3}"/>
              </a:ext>
            </a:extLst>
          </p:cNvPr>
          <p:cNvCxnSpPr>
            <a:cxnSpLocks/>
            <a:stCxn id="127" idx="4"/>
            <a:endCxn id="26" idx="0"/>
          </p:cNvCxnSpPr>
          <p:nvPr/>
        </p:nvCxnSpPr>
        <p:spPr>
          <a:xfrm>
            <a:off x="2378768" y="1923999"/>
            <a:ext cx="59632" cy="2863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7A511E7D-C1E3-4135-A5CD-88AD18744024}"/>
              </a:ext>
            </a:extLst>
          </p:cNvPr>
          <p:cNvCxnSpPr>
            <a:stCxn id="126" idx="2"/>
            <a:endCxn id="41" idx="6"/>
          </p:cNvCxnSpPr>
          <p:nvPr/>
        </p:nvCxnSpPr>
        <p:spPr>
          <a:xfrm flipH="1" flipV="1">
            <a:off x="4061797" y="3545474"/>
            <a:ext cx="390940" cy="1373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D8059B1B-6777-4D45-A048-836704DB491A}"/>
              </a:ext>
            </a:extLst>
          </p:cNvPr>
          <p:cNvCxnSpPr>
            <a:stCxn id="23" idx="4"/>
            <a:endCxn id="125" idx="7"/>
          </p:cNvCxnSpPr>
          <p:nvPr/>
        </p:nvCxnSpPr>
        <p:spPr>
          <a:xfrm flipH="1">
            <a:off x="1725998" y="4359965"/>
            <a:ext cx="202194" cy="308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E3072CA3-12BF-4FE4-9F32-03F3B249772B}"/>
              </a:ext>
            </a:extLst>
          </p:cNvPr>
          <p:cNvCxnSpPr>
            <a:stCxn id="19" idx="2"/>
            <a:endCxn id="124" idx="7"/>
          </p:cNvCxnSpPr>
          <p:nvPr/>
        </p:nvCxnSpPr>
        <p:spPr>
          <a:xfrm flipH="1">
            <a:off x="1388069" y="3803372"/>
            <a:ext cx="361218" cy="1060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 137">
            <a:extLst>
              <a:ext uri="{FF2B5EF4-FFF2-40B4-BE49-F238E27FC236}">
                <a16:creationId xmlns:a16="http://schemas.microsoft.com/office/drawing/2014/main" id="{AB8AE304-6F2B-4937-A5E1-F7C12B9BAA85}"/>
              </a:ext>
            </a:extLst>
          </p:cNvPr>
          <p:cNvSpPr txBox="1"/>
          <p:nvPr/>
        </p:nvSpPr>
        <p:spPr>
          <a:xfrm>
            <a:off x="6294783" y="2646664"/>
            <a:ext cx="5148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Azonosítjuk a klasztereket (a pusztán </a:t>
            </a:r>
            <a:r>
              <a:rPr lang="hu-HU" dirty="0" err="1"/>
              <a:t>core</a:t>
            </a:r>
            <a:r>
              <a:rPr lang="hu-HU" dirty="0"/>
              <a:t> pontokból </a:t>
            </a:r>
            <a:br>
              <a:rPr lang="hu-HU" dirty="0"/>
            </a:br>
            <a:r>
              <a:rPr lang="hu-HU" dirty="0"/>
              <a:t>álló gráf komponenseit)</a:t>
            </a:r>
          </a:p>
        </p:txBody>
      </p:sp>
    </p:spTree>
    <p:extLst>
      <p:ext uri="{BB962C8B-B14F-4D97-AF65-F5344CB8AC3E}">
        <p14:creationId xmlns:p14="http://schemas.microsoft.com/office/powerpoint/2010/main" val="240060049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073B1-EAF2-4F34-B7DB-1E9DE96EF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2.1 – S</a:t>
            </a:r>
            <a:r>
              <a:rPr lang="hu-HU" dirty="0"/>
              <a:t>ű</a:t>
            </a:r>
            <a:r>
              <a:rPr lang="en-US" dirty="0"/>
              <a:t>r</a:t>
            </a:r>
            <a:r>
              <a:rPr lang="hu-HU" dirty="0"/>
              <a:t>ű</a:t>
            </a:r>
            <a:r>
              <a:rPr lang="en-US" dirty="0" err="1"/>
              <a:t>ség</a:t>
            </a:r>
            <a:r>
              <a:rPr lang="en-US" dirty="0"/>
              <a:t> </a:t>
            </a:r>
            <a:r>
              <a:rPr lang="en-US" dirty="0" err="1"/>
              <a:t>alapú</a:t>
            </a:r>
            <a:r>
              <a:rPr lang="en-US" dirty="0"/>
              <a:t> </a:t>
            </a:r>
            <a:r>
              <a:rPr lang="en-US" dirty="0" err="1"/>
              <a:t>klaszterezés</a:t>
            </a:r>
            <a:r>
              <a:rPr lang="en-US" dirty="0"/>
              <a:t> (DBSCAN)</a:t>
            </a:r>
            <a:endParaRPr lang="hu-HU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8EC7CFB-1F1B-4D6B-819F-8C8ED9F0CF87}"/>
              </a:ext>
            </a:extLst>
          </p:cNvPr>
          <p:cNvSpPr/>
          <p:nvPr/>
        </p:nvSpPr>
        <p:spPr>
          <a:xfrm>
            <a:off x="2319130" y="4346713"/>
            <a:ext cx="159027" cy="15902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FFD367F-027D-4C8D-AE15-13FD1A7391BA}"/>
              </a:ext>
            </a:extLst>
          </p:cNvPr>
          <p:cNvSpPr/>
          <p:nvPr/>
        </p:nvSpPr>
        <p:spPr>
          <a:xfrm>
            <a:off x="1749287" y="3723858"/>
            <a:ext cx="159027" cy="15902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3E5C167-AC31-4B47-B319-69CFE62F7D00}"/>
              </a:ext>
            </a:extLst>
          </p:cNvPr>
          <p:cNvSpPr/>
          <p:nvPr/>
        </p:nvSpPr>
        <p:spPr>
          <a:xfrm>
            <a:off x="2716696" y="3949149"/>
            <a:ext cx="159027" cy="15902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2597F85-FB09-45D8-BFF0-165ADBD0DE86}"/>
              </a:ext>
            </a:extLst>
          </p:cNvPr>
          <p:cNvSpPr/>
          <p:nvPr/>
        </p:nvSpPr>
        <p:spPr>
          <a:xfrm>
            <a:off x="2160104" y="3829878"/>
            <a:ext cx="159027" cy="15902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82AD9E4-F9B4-42C8-8657-E95C5A867037}"/>
              </a:ext>
            </a:extLst>
          </p:cNvPr>
          <p:cNvSpPr/>
          <p:nvPr/>
        </p:nvSpPr>
        <p:spPr>
          <a:xfrm>
            <a:off x="2517913" y="3644348"/>
            <a:ext cx="159027" cy="15902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C25F719-894F-42CB-9FEA-73F4CAB05655}"/>
              </a:ext>
            </a:extLst>
          </p:cNvPr>
          <p:cNvSpPr/>
          <p:nvPr/>
        </p:nvSpPr>
        <p:spPr>
          <a:xfrm>
            <a:off x="1848678" y="4200938"/>
            <a:ext cx="159027" cy="15902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16297AC-367D-476C-8F1D-286DC6B30E0E}"/>
              </a:ext>
            </a:extLst>
          </p:cNvPr>
          <p:cNvSpPr/>
          <p:nvPr/>
        </p:nvSpPr>
        <p:spPr>
          <a:xfrm>
            <a:off x="1928191" y="2353297"/>
            <a:ext cx="159027" cy="159027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A02B935-DEEB-4E69-ADFD-A75C554FA025}"/>
              </a:ext>
            </a:extLst>
          </p:cNvPr>
          <p:cNvSpPr/>
          <p:nvPr/>
        </p:nvSpPr>
        <p:spPr>
          <a:xfrm>
            <a:off x="2133600" y="2711104"/>
            <a:ext cx="159027" cy="159027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3EB2629-4676-482A-BF61-D2FA0AC43A29}"/>
              </a:ext>
            </a:extLst>
          </p:cNvPr>
          <p:cNvSpPr/>
          <p:nvPr/>
        </p:nvSpPr>
        <p:spPr>
          <a:xfrm>
            <a:off x="2358886" y="2210317"/>
            <a:ext cx="159027" cy="159027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71A045A-F490-4027-827A-7E7370F5EE1F}"/>
              </a:ext>
            </a:extLst>
          </p:cNvPr>
          <p:cNvSpPr/>
          <p:nvPr/>
        </p:nvSpPr>
        <p:spPr>
          <a:xfrm>
            <a:off x="2637181" y="2581380"/>
            <a:ext cx="159027" cy="159027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1D39A34-4574-4875-B1A1-299FDE4B7E5F}"/>
              </a:ext>
            </a:extLst>
          </p:cNvPr>
          <p:cNvSpPr/>
          <p:nvPr/>
        </p:nvSpPr>
        <p:spPr>
          <a:xfrm>
            <a:off x="2888975" y="2992195"/>
            <a:ext cx="159027" cy="159027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D0D0794-C6F5-4EEB-8E5C-F99870D43541}"/>
              </a:ext>
            </a:extLst>
          </p:cNvPr>
          <p:cNvSpPr/>
          <p:nvPr/>
        </p:nvSpPr>
        <p:spPr>
          <a:xfrm>
            <a:off x="3266661" y="2353296"/>
            <a:ext cx="159027" cy="159027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3D7FE46-81D7-4B83-A098-A2BC2B98C9AC}"/>
              </a:ext>
            </a:extLst>
          </p:cNvPr>
          <p:cNvSpPr/>
          <p:nvPr/>
        </p:nvSpPr>
        <p:spPr>
          <a:xfrm>
            <a:off x="3438941" y="2780162"/>
            <a:ext cx="159027" cy="159027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97A3796-C10C-4FF2-8FF0-549D26C7066C}"/>
              </a:ext>
            </a:extLst>
          </p:cNvPr>
          <p:cNvSpPr/>
          <p:nvPr/>
        </p:nvSpPr>
        <p:spPr>
          <a:xfrm>
            <a:off x="3518454" y="3313043"/>
            <a:ext cx="159027" cy="159027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28F2719-3343-4EBD-8133-EF5FC38FE9C2}"/>
              </a:ext>
            </a:extLst>
          </p:cNvPr>
          <p:cNvSpPr/>
          <p:nvPr/>
        </p:nvSpPr>
        <p:spPr>
          <a:xfrm>
            <a:off x="3664230" y="3723858"/>
            <a:ext cx="159027" cy="159027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D503D02-1851-430D-8BDC-AB59BA30B7A9}"/>
              </a:ext>
            </a:extLst>
          </p:cNvPr>
          <p:cNvSpPr/>
          <p:nvPr/>
        </p:nvSpPr>
        <p:spPr>
          <a:xfrm>
            <a:off x="3584715" y="4068417"/>
            <a:ext cx="159027" cy="159027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7E59702-4C31-460D-95BC-7930ACBBF857}"/>
              </a:ext>
            </a:extLst>
          </p:cNvPr>
          <p:cNvSpPr/>
          <p:nvPr/>
        </p:nvSpPr>
        <p:spPr>
          <a:xfrm>
            <a:off x="2073965" y="5731565"/>
            <a:ext cx="159027" cy="159027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5835571-1706-4B8C-B438-9817576E7D94}"/>
              </a:ext>
            </a:extLst>
          </p:cNvPr>
          <p:cNvSpPr/>
          <p:nvPr/>
        </p:nvSpPr>
        <p:spPr>
          <a:xfrm>
            <a:off x="2729946" y="5237404"/>
            <a:ext cx="159027" cy="159027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8E6EB8F6-A5E4-4F7A-AF81-82056FC7A99D}"/>
              </a:ext>
            </a:extLst>
          </p:cNvPr>
          <p:cNvSpPr/>
          <p:nvPr/>
        </p:nvSpPr>
        <p:spPr>
          <a:xfrm>
            <a:off x="2232992" y="5157890"/>
            <a:ext cx="159027" cy="159027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974DD6F-8B16-48AB-8D7B-0C4829BC07EB}"/>
              </a:ext>
            </a:extLst>
          </p:cNvPr>
          <p:cNvSpPr/>
          <p:nvPr/>
        </p:nvSpPr>
        <p:spPr>
          <a:xfrm>
            <a:off x="3187147" y="5572538"/>
            <a:ext cx="159027" cy="159027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E155E3E-2596-4558-B26D-FAB34CF1C28C}"/>
              </a:ext>
            </a:extLst>
          </p:cNvPr>
          <p:cNvSpPr/>
          <p:nvPr/>
        </p:nvSpPr>
        <p:spPr>
          <a:xfrm>
            <a:off x="3187147" y="4896679"/>
            <a:ext cx="159027" cy="159027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8594E3C-E3E6-46BD-935D-58212A295BE7}"/>
              </a:ext>
            </a:extLst>
          </p:cNvPr>
          <p:cNvSpPr/>
          <p:nvPr/>
        </p:nvSpPr>
        <p:spPr>
          <a:xfrm>
            <a:off x="3743743" y="4472606"/>
            <a:ext cx="159027" cy="159027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C581075-BBD2-4B72-B507-98785B8C3FF6}"/>
              </a:ext>
            </a:extLst>
          </p:cNvPr>
          <p:cNvSpPr/>
          <p:nvPr/>
        </p:nvSpPr>
        <p:spPr>
          <a:xfrm>
            <a:off x="3743742" y="5082209"/>
            <a:ext cx="159027" cy="159027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94B415D-6F7F-4FC6-9089-DDAE1C7F1770}"/>
              </a:ext>
            </a:extLst>
          </p:cNvPr>
          <p:cNvSpPr/>
          <p:nvPr/>
        </p:nvSpPr>
        <p:spPr>
          <a:xfrm>
            <a:off x="3902770" y="3465960"/>
            <a:ext cx="159027" cy="159027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8320B2B-8D38-4A45-AB5B-C5C607E1E817}"/>
              </a:ext>
            </a:extLst>
          </p:cNvPr>
          <p:cNvCxnSpPr>
            <a:stCxn id="24" idx="7"/>
            <a:endCxn id="26" idx="2"/>
          </p:cNvCxnSpPr>
          <p:nvPr/>
        </p:nvCxnSpPr>
        <p:spPr>
          <a:xfrm flipV="1">
            <a:off x="2063929" y="2289831"/>
            <a:ext cx="294957" cy="867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0920812-001A-456B-BEBA-F72B0B9B78CF}"/>
              </a:ext>
            </a:extLst>
          </p:cNvPr>
          <p:cNvCxnSpPr>
            <a:stCxn id="24" idx="4"/>
            <a:endCxn id="25" idx="1"/>
          </p:cNvCxnSpPr>
          <p:nvPr/>
        </p:nvCxnSpPr>
        <p:spPr>
          <a:xfrm>
            <a:off x="2007705" y="2512324"/>
            <a:ext cx="149184" cy="2220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3337FE2-AB90-4C79-8BE8-E1FB7033CE60}"/>
              </a:ext>
            </a:extLst>
          </p:cNvPr>
          <p:cNvCxnSpPr>
            <a:stCxn id="26" idx="5"/>
            <a:endCxn id="27" idx="1"/>
          </p:cNvCxnSpPr>
          <p:nvPr/>
        </p:nvCxnSpPr>
        <p:spPr>
          <a:xfrm>
            <a:off x="2494624" y="2346055"/>
            <a:ext cx="165846" cy="2586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48A769B-94A3-49A1-9E70-161CD2C15BFC}"/>
              </a:ext>
            </a:extLst>
          </p:cNvPr>
          <p:cNvCxnSpPr>
            <a:stCxn id="25" idx="0"/>
            <a:endCxn id="26" idx="3"/>
          </p:cNvCxnSpPr>
          <p:nvPr/>
        </p:nvCxnSpPr>
        <p:spPr>
          <a:xfrm flipV="1">
            <a:off x="2213114" y="2346055"/>
            <a:ext cx="169061" cy="365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4D7FB13-BF7B-47D8-AE7C-DF6BCCDF9973}"/>
              </a:ext>
            </a:extLst>
          </p:cNvPr>
          <p:cNvCxnSpPr>
            <a:stCxn id="25" idx="6"/>
            <a:endCxn id="27" idx="3"/>
          </p:cNvCxnSpPr>
          <p:nvPr/>
        </p:nvCxnSpPr>
        <p:spPr>
          <a:xfrm flipV="1">
            <a:off x="2292627" y="2717118"/>
            <a:ext cx="367843" cy="73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039E87C-B87D-465A-A430-D14BCCE57530}"/>
              </a:ext>
            </a:extLst>
          </p:cNvPr>
          <p:cNvCxnSpPr>
            <a:stCxn id="27" idx="5"/>
            <a:endCxn id="28" idx="1"/>
          </p:cNvCxnSpPr>
          <p:nvPr/>
        </p:nvCxnSpPr>
        <p:spPr>
          <a:xfrm>
            <a:off x="2772919" y="2717118"/>
            <a:ext cx="139345" cy="2983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3305746-830D-4521-893A-C0CCCEE13D07}"/>
              </a:ext>
            </a:extLst>
          </p:cNvPr>
          <p:cNvCxnSpPr>
            <a:stCxn id="24" idx="5"/>
            <a:endCxn id="27" idx="1"/>
          </p:cNvCxnSpPr>
          <p:nvPr/>
        </p:nvCxnSpPr>
        <p:spPr>
          <a:xfrm>
            <a:off x="2063929" y="2489035"/>
            <a:ext cx="596541" cy="115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93CD39E-7E9B-4EC1-B4EC-8D0C9A6298E8}"/>
              </a:ext>
            </a:extLst>
          </p:cNvPr>
          <p:cNvCxnSpPr>
            <a:cxnSpLocks/>
            <a:stCxn id="27" idx="7"/>
            <a:endCxn id="29" idx="3"/>
          </p:cNvCxnSpPr>
          <p:nvPr/>
        </p:nvCxnSpPr>
        <p:spPr>
          <a:xfrm flipV="1">
            <a:off x="2772919" y="2489034"/>
            <a:ext cx="517031" cy="1156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4D488C9-2468-4DA2-9B11-20FBC9948E02}"/>
              </a:ext>
            </a:extLst>
          </p:cNvPr>
          <p:cNvCxnSpPr>
            <a:cxnSpLocks/>
            <a:stCxn id="29" idx="5"/>
            <a:endCxn id="30" idx="1"/>
          </p:cNvCxnSpPr>
          <p:nvPr/>
        </p:nvCxnSpPr>
        <p:spPr>
          <a:xfrm>
            <a:off x="3402399" y="2489034"/>
            <a:ext cx="59831" cy="3144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9337494-C3B5-4F08-98A9-E5020D2A5B42}"/>
              </a:ext>
            </a:extLst>
          </p:cNvPr>
          <p:cNvCxnSpPr>
            <a:cxnSpLocks/>
            <a:stCxn id="30" idx="2"/>
            <a:endCxn id="28" idx="6"/>
          </p:cNvCxnSpPr>
          <p:nvPr/>
        </p:nvCxnSpPr>
        <p:spPr>
          <a:xfrm flipH="1">
            <a:off x="3048002" y="2859676"/>
            <a:ext cx="390939" cy="212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79EE069-B6FE-4DF4-8167-5B13A6FD299F}"/>
              </a:ext>
            </a:extLst>
          </p:cNvPr>
          <p:cNvCxnSpPr>
            <a:stCxn id="28" idx="7"/>
            <a:endCxn id="29" idx="3"/>
          </p:cNvCxnSpPr>
          <p:nvPr/>
        </p:nvCxnSpPr>
        <p:spPr>
          <a:xfrm flipV="1">
            <a:off x="3024713" y="2489034"/>
            <a:ext cx="265237" cy="526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1BE72B1-BB46-4BC3-AFFD-0CA22EBC218A}"/>
              </a:ext>
            </a:extLst>
          </p:cNvPr>
          <p:cNvCxnSpPr>
            <a:cxnSpLocks/>
            <a:stCxn id="30" idx="5"/>
            <a:endCxn id="31" idx="0"/>
          </p:cNvCxnSpPr>
          <p:nvPr/>
        </p:nvCxnSpPr>
        <p:spPr>
          <a:xfrm>
            <a:off x="3574679" y="2915900"/>
            <a:ext cx="23289" cy="3971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4E882FE-D0EA-4A83-A879-D353B4B4297A}"/>
              </a:ext>
            </a:extLst>
          </p:cNvPr>
          <p:cNvCxnSpPr>
            <a:cxnSpLocks/>
            <a:stCxn id="31" idx="5"/>
            <a:endCxn id="41" idx="2"/>
          </p:cNvCxnSpPr>
          <p:nvPr/>
        </p:nvCxnSpPr>
        <p:spPr>
          <a:xfrm>
            <a:off x="3654192" y="3448781"/>
            <a:ext cx="248578" cy="966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738D916E-E3E9-46DA-95EB-52D24C8D6D50}"/>
              </a:ext>
            </a:extLst>
          </p:cNvPr>
          <p:cNvCxnSpPr>
            <a:cxnSpLocks/>
            <a:stCxn id="28" idx="5"/>
            <a:endCxn id="31" idx="1"/>
          </p:cNvCxnSpPr>
          <p:nvPr/>
        </p:nvCxnSpPr>
        <p:spPr>
          <a:xfrm>
            <a:off x="3024713" y="3127933"/>
            <a:ext cx="517030" cy="2083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9ACF3DAD-D2EE-4457-81CD-54BA28E941EC}"/>
              </a:ext>
            </a:extLst>
          </p:cNvPr>
          <p:cNvCxnSpPr>
            <a:cxnSpLocks/>
            <a:stCxn id="31" idx="5"/>
            <a:endCxn id="32" idx="0"/>
          </p:cNvCxnSpPr>
          <p:nvPr/>
        </p:nvCxnSpPr>
        <p:spPr>
          <a:xfrm>
            <a:off x="3654192" y="3448781"/>
            <a:ext cx="89552" cy="2750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C87D48D2-4511-4931-96FE-1F16AF7275C7}"/>
              </a:ext>
            </a:extLst>
          </p:cNvPr>
          <p:cNvCxnSpPr>
            <a:stCxn id="41" idx="3"/>
            <a:endCxn id="32" idx="6"/>
          </p:cNvCxnSpPr>
          <p:nvPr/>
        </p:nvCxnSpPr>
        <p:spPr>
          <a:xfrm flipH="1">
            <a:off x="3823257" y="3601698"/>
            <a:ext cx="102802" cy="2016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544E2ED-D41C-4039-B819-54D31435B0F6}"/>
              </a:ext>
            </a:extLst>
          </p:cNvPr>
          <p:cNvCxnSpPr>
            <a:stCxn id="32" idx="4"/>
            <a:endCxn id="33" idx="7"/>
          </p:cNvCxnSpPr>
          <p:nvPr/>
        </p:nvCxnSpPr>
        <p:spPr>
          <a:xfrm flipH="1">
            <a:off x="3720453" y="3882885"/>
            <a:ext cx="23291" cy="2088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6D7CA99-FA7F-459B-97D6-C48D9C8A3A2E}"/>
              </a:ext>
            </a:extLst>
          </p:cNvPr>
          <p:cNvCxnSpPr>
            <a:stCxn id="33" idx="4"/>
            <a:endCxn id="39" idx="0"/>
          </p:cNvCxnSpPr>
          <p:nvPr/>
        </p:nvCxnSpPr>
        <p:spPr>
          <a:xfrm>
            <a:off x="3664229" y="4227444"/>
            <a:ext cx="159028" cy="2451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44081237-B532-447E-BCBB-F6850965F19B}"/>
              </a:ext>
            </a:extLst>
          </p:cNvPr>
          <p:cNvCxnSpPr>
            <a:stCxn id="39" idx="4"/>
            <a:endCxn id="40" idx="0"/>
          </p:cNvCxnSpPr>
          <p:nvPr/>
        </p:nvCxnSpPr>
        <p:spPr>
          <a:xfrm flipH="1">
            <a:off x="3823256" y="4631633"/>
            <a:ext cx="1" cy="4505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B61444B2-F8D5-4992-80CC-9A740781B72E}"/>
              </a:ext>
            </a:extLst>
          </p:cNvPr>
          <p:cNvCxnSpPr>
            <a:stCxn id="39" idx="3"/>
            <a:endCxn id="38" idx="6"/>
          </p:cNvCxnSpPr>
          <p:nvPr/>
        </p:nvCxnSpPr>
        <p:spPr>
          <a:xfrm flipH="1">
            <a:off x="3346174" y="4608344"/>
            <a:ext cx="420858" cy="3678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2A9E2FCC-30F0-454E-8562-C4C05576ED12}"/>
              </a:ext>
            </a:extLst>
          </p:cNvPr>
          <p:cNvCxnSpPr>
            <a:stCxn id="38" idx="5"/>
            <a:endCxn id="40" idx="2"/>
          </p:cNvCxnSpPr>
          <p:nvPr/>
        </p:nvCxnSpPr>
        <p:spPr>
          <a:xfrm>
            <a:off x="3322885" y="5032417"/>
            <a:ext cx="420857" cy="1293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FC9D298D-B11A-4C4A-B520-CFBF0192E7AB}"/>
              </a:ext>
            </a:extLst>
          </p:cNvPr>
          <p:cNvCxnSpPr>
            <a:stCxn id="38" idx="2"/>
            <a:endCxn id="35" idx="7"/>
          </p:cNvCxnSpPr>
          <p:nvPr/>
        </p:nvCxnSpPr>
        <p:spPr>
          <a:xfrm flipH="1">
            <a:off x="2865684" y="4976193"/>
            <a:ext cx="321463" cy="284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20D1EC65-7272-4B23-89A3-26DB9E36427E}"/>
              </a:ext>
            </a:extLst>
          </p:cNvPr>
          <p:cNvCxnSpPr>
            <a:stCxn id="35" idx="5"/>
            <a:endCxn id="37" idx="1"/>
          </p:cNvCxnSpPr>
          <p:nvPr/>
        </p:nvCxnSpPr>
        <p:spPr>
          <a:xfrm>
            <a:off x="2865684" y="5373142"/>
            <a:ext cx="344752" cy="2226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12CA4D86-E7BA-41FE-B4B3-E537CD2F785D}"/>
              </a:ext>
            </a:extLst>
          </p:cNvPr>
          <p:cNvCxnSpPr>
            <a:cxnSpLocks/>
            <a:stCxn id="38" idx="4"/>
            <a:endCxn id="37" idx="0"/>
          </p:cNvCxnSpPr>
          <p:nvPr/>
        </p:nvCxnSpPr>
        <p:spPr>
          <a:xfrm>
            <a:off x="3266661" y="5055706"/>
            <a:ext cx="0" cy="5168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79A377F8-C7D3-49B0-8C4C-B00D2DC01EFA}"/>
              </a:ext>
            </a:extLst>
          </p:cNvPr>
          <p:cNvCxnSpPr>
            <a:cxnSpLocks/>
            <a:stCxn id="35" idx="2"/>
            <a:endCxn id="36" idx="6"/>
          </p:cNvCxnSpPr>
          <p:nvPr/>
        </p:nvCxnSpPr>
        <p:spPr>
          <a:xfrm flipH="1" flipV="1">
            <a:off x="2392019" y="5237404"/>
            <a:ext cx="337927" cy="795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81948F9C-9D45-41EC-968B-0F3207624762}"/>
              </a:ext>
            </a:extLst>
          </p:cNvPr>
          <p:cNvCxnSpPr>
            <a:stCxn id="36" idx="4"/>
            <a:endCxn id="34" idx="0"/>
          </p:cNvCxnSpPr>
          <p:nvPr/>
        </p:nvCxnSpPr>
        <p:spPr>
          <a:xfrm flipH="1">
            <a:off x="2153479" y="5316917"/>
            <a:ext cx="159027" cy="414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B23FD910-B8EE-427B-82D1-9D82A665DC71}"/>
              </a:ext>
            </a:extLst>
          </p:cNvPr>
          <p:cNvCxnSpPr>
            <a:stCxn id="21" idx="3"/>
            <a:endCxn id="23" idx="0"/>
          </p:cNvCxnSpPr>
          <p:nvPr/>
        </p:nvCxnSpPr>
        <p:spPr>
          <a:xfrm flipH="1">
            <a:off x="1928192" y="3965616"/>
            <a:ext cx="255201" cy="2353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B8831BF3-242A-4C2B-8C98-9346AE6560E1}"/>
              </a:ext>
            </a:extLst>
          </p:cNvPr>
          <p:cNvCxnSpPr>
            <a:stCxn id="19" idx="6"/>
            <a:endCxn id="21" idx="2"/>
          </p:cNvCxnSpPr>
          <p:nvPr/>
        </p:nvCxnSpPr>
        <p:spPr>
          <a:xfrm>
            <a:off x="1908314" y="3803372"/>
            <a:ext cx="251790" cy="106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6DB70233-9126-484A-9121-25E4EE422268}"/>
              </a:ext>
            </a:extLst>
          </p:cNvPr>
          <p:cNvCxnSpPr>
            <a:stCxn id="21" idx="5"/>
            <a:endCxn id="22" idx="2"/>
          </p:cNvCxnSpPr>
          <p:nvPr/>
        </p:nvCxnSpPr>
        <p:spPr>
          <a:xfrm flipV="1">
            <a:off x="2295842" y="3723862"/>
            <a:ext cx="222071" cy="241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31658396-FD5A-4DC2-B589-2E0724ADF46E}"/>
              </a:ext>
            </a:extLst>
          </p:cNvPr>
          <p:cNvCxnSpPr>
            <a:stCxn id="21" idx="4"/>
            <a:endCxn id="18" idx="0"/>
          </p:cNvCxnSpPr>
          <p:nvPr/>
        </p:nvCxnSpPr>
        <p:spPr>
          <a:xfrm>
            <a:off x="2239618" y="3988905"/>
            <a:ext cx="159026" cy="3578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F64F7573-6412-4F99-ACE4-2CC45D1DFE39}"/>
              </a:ext>
            </a:extLst>
          </p:cNvPr>
          <p:cNvCxnSpPr>
            <a:stCxn id="21" idx="5"/>
            <a:endCxn id="20" idx="2"/>
          </p:cNvCxnSpPr>
          <p:nvPr/>
        </p:nvCxnSpPr>
        <p:spPr>
          <a:xfrm>
            <a:off x="2295842" y="3965616"/>
            <a:ext cx="420854" cy="630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2B8EFEEC-D2B0-4874-8D0F-4CF7B06F069C}"/>
              </a:ext>
            </a:extLst>
          </p:cNvPr>
          <p:cNvCxnSpPr>
            <a:stCxn id="22" idx="5"/>
            <a:endCxn id="20" idx="0"/>
          </p:cNvCxnSpPr>
          <p:nvPr/>
        </p:nvCxnSpPr>
        <p:spPr>
          <a:xfrm>
            <a:off x="2653651" y="3780086"/>
            <a:ext cx="142559" cy="169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509B5EA8-1A26-4E8F-A0F2-B4BE0DFEA87D}"/>
              </a:ext>
            </a:extLst>
          </p:cNvPr>
          <p:cNvCxnSpPr>
            <a:stCxn id="20" idx="4"/>
            <a:endCxn id="18" idx="7"/>
          </p:cNvCxnSpPr>
          <p:nvPr/>
        </p:nvCxnSpPr>
        <p:spPr>
          <a:xfrm flipH="1">
            <a:off x="2454868" y="4108176"/>
            <a:ext cx="341342" cy="2618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31FF3328-C523-4541-A973-67FDEBF7E2B8}"/>
              </a:ext>
            </a:extLst>
          </p:cNvPr>
          <p:cNvCxnSpPr>
            <a:stCxn id="23" idx="5"/>
            <a:endCxn id="18" idx="2"/>
          </p:cNvCxnSpPr>
          <p:nvPr/>
        </p:nvCxnSpPr>
        <p:spPr>
          <a:xfrm>
            <a:off x="1984416" y="4336676"/>
            <a:ext cx="334714" cy="895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6F89B01D-0B23-4FC6-B8D6-19CF5B49D3AB}"/>
              </a:ext>
            </a:extLst>
          </p:cNvPr>
          <p:cNvCxnSpPr>
            <a:stCxn id="19" idx="4"/>
            <a:endCxn id="23" idx="1"/>
          </p:cNvCxnSpPr>
          <p:nvPr/>
        </p:nvCxnSpPr>
        <p:spPr>
          <a:xfrm>
            <a:off x="1828801" y="3882885"/>
            <a:ext cx="43166" cy="3413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Oval 86">
            <a:extLst>
              <a:ext uri="{FF2B5EF4-FFF2-40B4-BE49-F238E27FC236}">
                <a16:creationId xmlns:a16="http://schemas.microsoft.com/office/drawing/2014/main" id="{DA286AC0-B790-436F-B426-CE32EB71F7A2}"/>
              </a:ext>
            </a:extLst>
          </p:cNvPr>
          <p:cNvSpPr/>
          <p:nvPr/>
        </p:nvSpPr>
        <p:spPr>
          <a:xfrm>
            <a:off x="5406887" y="2886178"/>
            <a:ext cx="159027" cy="159027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39BF89BE-D4C6-4F07-A10B-F944A55D6250}"/>
              </a:ext>
            </a:extLst>
          </p:cNvPr>
          <p:cNvSpPr/>
          <p:nvPr/>
        </p:nvSpPr>
        <p:spPr>
          <a:xfrm>
            <a:off x="1252331" y="3886104"/>
            <a:ext cx="159027" cy="15902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388F4E09-2E49-4AD8-9E6A-BC31EBA70D01}"/>
              </a:ext>
            </a:extLst>
          </p:cNvPr>
          <p:cNvSpPr/>
          <p:nvPr/>
        </p:nvSpPr>
        <p:spPr>
          <a:xfrm>
            <a:off x="1590260" y="4644885"/>
            <a:ext cx="159027" cy="15902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BEE01E6E-852A-4FA1-AD2D-E250C9401F23}"/>
              </a:ext>
            </a:extLst>
          </p:cNvPr>
          <p:cNvSpPr/>
          <p:nvPr/>
        </p:nvSpPr>
        <p:spPr>
          <a:xfrm>
            <a:off x="4452737" y="3603307"/>
            <a:ext cx="159027" cy="159027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894F57E4-4AB6-4D15-B4BC-9B509E6537A4}"/>
              </a:ext>
            </a:extLst>
          </p:cNvPr>
          <p:cNvSpPr/>
          <p:nvPr/>
        </p:nvSpPr>
        <p:spPr>
          <a:xfrm>
            <a:off x="2299254" y="1764972"/>
            <a:ext cx="159027" cy="159027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E3891B6A-4E2D-4C76-AB65-C72E3987D1E3}"/>
              </a:ext>
            </a:extLst>
          </p:cNvPr>
          <p:cNvCxnSpPr>
            <a:cxnSpLocks/>
            <a:stCxn id="127" idx="4"/>
            <a:endCxn id="26" idx="0"/>
          </p:cNvCxnSpPr>
          <p:nvPr/>
        </p:nvCxnSpPr>
        <p:spPr>
          <a:xfrm>
            <a:off x="2378768" y="1923999"/>
            <a:ext cx="59632" cy="2863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7A511E7D-C1E3-4135-A5CD-88AD18744024}"/>
              </a:ext>
            </a:extLst>
          </p:cNvPr>
          <p:cNvCxnSpPr>
            <a:stCxn id="126" idx="2"/>
            <a:endCxn id="41" idx="6"/>
          </p:cNvCxnSpPr>
          <p:nvPr/>
        </p:nvCxnSpPr>
        <p:spPr>
          <a:xfrm flipH="1" flipV="1">
            <a:off x="4061797" y="3545474"/>
            <a:ext cx="390940" cy="1373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D8059B1B-6777-4D45-A048-836704DB491A}"/>
              </a:ext>
            </a:extLst>
          </p:cNvPr>
          <p:cNvCxnSpPr>
            <a:stCxn id="23" idx="4"/>
            <a:endCxn id="125" idx="7"/>
          </p:cNvCxnSpPr>
          <p:nvPr/>
        </p:nvCxnSpPr>
        <p:spPr>
          <a:xfrm flipH="1">
            <a:off x="1725998" y="4359965"/>
            <a:ext cx="202194" cy="308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E3072CA3-12BF-4FE4-9F32-03F3B249772B}"/>
              </a:ext>
            </a:extLst>
          </p:cNvPr>
          <p:cNvCxnSpPr>
            <a:stCxn id="19" idx="2"/>
            <a:endCxn id="124" idx="7"/>
          </p:cNvCxnSpPr>
          <p:nvPr/>
        </p:nvCxnSpPr>
        <p:spPr>
          <a:xfrm flipH="1">
            <a:off x="1388069" y="3803372"/>
            <a:ext cx="361218" cy="1060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 137">
            <a:extLst>
              <a:ext uri="{FF2B5EF4-FFF2-40B4-BE49-F238E27FC236}">
                <a16:creationId xmlns:a16="http://schemas.microsoft.com/office/drawing/2014/main" id="{AB8AE304-6F2B-4937-A5E1-F7C12B9BAA85}"/>
              </a:ext>
            </a:extLst>
          </p:cNvPr>
          <p:cNvSpPr txBox="1"/>
          <p:nvPr/>
        </p:nvSpPr>
        <p:spPr>
          <a:xfrm>
            <a:off x="6294783" y="2646664"/>
            <a:ext cx="55565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 nem </a:t>
            </a:r>
            <a:r>
              <a:rPr lang="hu-HU" dirty="0" err="1"/>
              <a:t>core</a:t>
            </a:r>
            <a:r>
              <a:rPr lang="hu-HU" dirty="0"/>
              <a:t> pontokat hozzárendeljük ahhoz a klaszterhez,</a:t>
            </a:r>
            <a:br>
              <a:rPr lang="hu-HU" dirty="0"/>
            </a:br>
            <a:r>
              <a:rPr lang="hu-HU" dirty="0"/>
              <a:t>amelyből elérhetőek</a:t>
            </a:r>
          </a:p>
        </p:txBody>
      </p:sp>
    </p:spTree>
    <p:extLst>
      <p:ext uri="{BB962C8B-B14F-4D97-AF65-F5344CB8AC3E}">
        <p14:creationId xmlns:p14="http://schemas.microsoft.com/office/powerpoint/2010/main" val="322496458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0F509-2926-49DA-817A-1D4FD72B2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2.4 – </a:t>
            </a:r>
            <a:r>
              <a:rPr lang="en-US" dirty="0" err="1"/>
              <a:t>Értékelés</a:t>
            </a:r>
            <a:endParaRPr lang="hu-HU" dirty="0"/>
          </a:p>
        </p:txBody>
      </p:sp>
      <p:pic>
        <p:nvPicPr>
          <p:cNvPr id="1026" name="Picture 2" descr="Kapcsolódó kép">
            <a:extLst>
              <a:ext uri="{FF2B5EF4-FFF2-40B4-BE49-F238E27FC236}">
                <a16:creationId xmlns:a16="http://schemas.microsoft.com/office/drawing/2014/main" id="{E86A282A-096C-4E54-9500-2A96197EA0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8" r="80238"/>
          <a:stretch/>
        </p:blipFill>
        <p:spPr bwMode="auto">
          <a:xfrm>
            <a:off x="2158351" y="1828800"/>
            <a:ext cx="1559858" cy="4689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apcsolódó kép">
            <a:extLst>
              <a:ext uri="{FF2B5EF4-FFF2-40B4-BE49-F238E27FC236}">
                <a16:creationId xmlns:a16="http://schemas.microsoft.com/office/drawing/2014/main" id="{93D208DF-2013-412A-AE53-61C2448935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99" t="4689"/>
          <a:stretch/>
        </p:blipFill>
        <p:spPr bwMode="auto">
          <a:xfrm>
            <a:off x="5316206" y="1828800"/>
            <a:ext cx="1559588" cy="471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apcsolódó kép">
            <a:extLst>
              <a:ext uri="{FF2B5EF4-FFF2-40B4-BE49-F238E27FC236}">
                <a16:creationId xmlns:a16="http://schemas.microsoft.com/office/drawing/2014/main" id="{5A2FCDA6-BFED-43E9-93D1-2AC1F9EE20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8" t="4431" r="60014"/>
          <a:stretch/>
        </p:blipFill>
        <p:spPr bwMode="auto">
          <a:xfrm>
            <a:off x="8473791" y="1809008"/>
            <a:ext cx="1583246" cy="472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32AD2C-8C7C-457B-92C1-C5BDB7CB3A81}"/>
              </a:ext>
            </a:extLst>
          </p:cNvPr>
          <p:cNvSpPr txBox="1"/>
          <p:nvPr/>
        </p:nvSpPr>
        <p:spPr>
          <a:xfrm>
            <a:off x="2439585" y="1439676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K-means</a:t>
            </a:r>
            <a:endParaRPr lang="hu-H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99A7BF-41BC-485B-BEB6-CC7C5AD8AA75}"/>
              </a:ext>
            </a:extLst>
          </p:cNvPr>
          <p:cNvSpPr txBox="1"/>
          <p:nvPr/>
        </p:nvSpPr>
        <p:spPr>
          <a:xfrm>
            <a:off x="5380869" y="1439676"/>
            <a:ext cx="1430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Agglomeratív</a:t>
            </a:r>
            <a:endParaRPr lang="hu-H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DABAC2-339E-439D-AA76-60F4E4C2717C}"/>
              </a:ext>
            </a:extLst>
          </p:cNvPr>
          <p:cNvSpPr txBox="1"/>
          <p:nvPr/>
        </p:nvSpPr>
        <p:spPr>
          <a:xfrm>
            <a:off x="8783551" y="1439676"/>
            <a:ext cx="963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DBSCAN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7751813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86025-9F9F-4DBF-AB2D-FE1B0CDBD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2.4 – </a:t>
            </a:r>
            <a:r>
              <a:rPr lang="en-US" dirty="0" err="1"/>
              <a:t>Értékelés</a:t>
            </a:r>
            <a:r>
              <a:rPr lang="en-US" dirty="0"/>
              <a:t>: k-means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835A18-75B3-4AFF-8B44-8B0C1D0E0E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Előnyök</a:t>
                </a:r>
              </a:p>
              <a:p>
                <a:pPr lvl="1"/>
                <a:r>
                  <a:rPr lang="en-US" dirty="0" err="1"/>
                  <a:t>Globális</a:t>
                </a:r>
                <a:r>
                  <a:rPr lang="en-US" dirty="0"/>
                  <a:t> </a:t>
                </a:r>
                <a:r>
                  <a:rPr lang="en-US" dirty="0" err="1"/>
                  <a:t>célt</a:t>
                </a:r>
                <a:r>
                  <a:rPr lang="en-US" dirty="0"/>
                  <a:t> </a:t>
                </a:r>
                <a:r>
                  <a:rPr lang="en-US" dirty="0" err="1"/>
                  <a:t>optimalizál</a:t>
                </a:r>
                <a:r>
                  <a:rPr lang="en-US" dirty="0"/>
                  <a:t> (ne </a:t>
                </a:r>
                <a:r>
                  <a:rPr lang="en-US" dirty="0" err="1"/>
                  <a:t>legyen</a:t>
                </a:r>
                <a:r>
                  <a:rPr lang="en-US" dirty="0"/>
                  <a:t> </a:t>
                </a:r>
                <a:r>
                  <a:rPr lang="en-US" dirty="0" err="1"/>
                  <a:t>nagy</a:t>
                </a:r>
                <a:r>
                  <a:rPr lang="en-US" dirty="0"/>
                  <a:t> a </a:t>
                </a:r>
                <a:r>
                  <a:rPr lang="en-US" dirty="0" err="1"/>
                  <a:t>pontok</a:t>
                </a:r>
                <a:r>
                  <a:rPr lang="en-US" dirty="0"/>
                  <a:t> </a:t>
                </a:r>
                <a:r>
                  <a:rPr lang="en-US" dirty="0" err="1"/>
                  <a:t>klaszter</a:t>
                </a:r>
                <a:r>
                  <a:rPr lang="en-US" dirty="0"/>
                  <a:t> </a:t>
                </a:r>
                <a:r>
                  <a:rPr lang="en-US" dirty="0" err="1"/>
                  <a:t>középponttól</a:t>
                </a:r>
                <a:r>
                  <a:rPr lang="en-US" dirty="0"/>
                  <a:t> </a:t>
                </a:r>
                <a:r>
                  <a:rPr lang="en-US" dirty="0" err="1"/>
                  <a:t>vett</a:t>
                </a:r>
                <a:r>
                  <a:rPr lang="en-US" dirty="0"/>
                  <a:t> </a:t>
                </a:r>
                <a:r>
                  <a:rPr lang="en-US" dirty="0" err="1"/>
                  <a:t>távolságainak</a:t>
                </a:r>
                <a:r>
                  <a:rPr lang="en-US" dirty="0"/>
                  <a:t> </a:t>
                </a:r>
                <a:r>
                  <a:rPr lang="en-US" dirty="0" err="1"/>
                  <a:t>szórása</a:t>
                </a:r>
                <a:r>
                  <a:rPr lang="en-US" dirty="0"/>
                  <a:t>)</a:t>
                </a:r>
              </a:p>
              <a:p>
                <a:pPr lvl="1"/>
                <a:r>
                  <a:rPr lang="en-US" dirty="0" err="1"/>
                  <a:t>Egyszerű</a:t>
                </a:r>
                <a:r>
                  <a:rPr lang="en-US" dirty="0"/>
                  <a:t> </a:t>
                </a:r>
                <a:r>
                  <a:rPr lang="en-US" dirty="0" err="1"/>
                  <a:t>értelmezni</a:t>
                </a:r>
                <a:r>
                  <a:rPr lang="en-US" dirty="0"/>
                  <a:t> a </a:t>
                </a:r>
                <a:r>
                  <a:rPr lang="en-US" dirty="0" err="1"/>
                  <a:t>klasztereket</a:t>
                </a:r>
                <a:r>
                  <a:rPr lang="en-US" dirty="0"/>
                  <a:t> (</a:t>
                </a:r>
                <a:r>
                  <a:rPr lang="en-US" dirty="0" err="1"/>
                  <a:t>mivel</a:t>
                </a:r>
                <a:r>
                  <a:rPr lang="en-US" dirty="0"/>
                  <a:t> a </a:t>
                </a:r>
                <a:r>
                  <a:rPr lang="en-US" dirty="0" err="1"/>
                  <a:t>középpontok</a:t>
                </a:r>
                <a:r>
                  <a:rPr lang="en-US" dirty="0"/>
                  <a:t> </a:t>
                </a:r>
                <a:r>
                  <a:rPr lang="en-US" dirty="0" err="1"/>
                  <a:t>átlagokat</a:t>
                </a:r>
                <a:r>
                  <a:rPr lang="en-US" dirty="0"/>
                  <a:t> </a:t>
                </a:r>
                <a:r>
                  <a:rPr lang="en-US" dirty="0" err="1"/>
                  <a:t>fejeznek</a:t>
                </a:r>
                <a:r>
                  <a:rPr lang="en-US" dirty="0"/>
                  <a:t> </a:t>
                </a:r>
                <a:r>
                  <a:rPr lang="en-US" dirty="0" err="1"/>
                  <a:t>ki</a:t>
                </a:r>
                <a:r>
                  <a:rPr lang="en-US" dirty="0"/>
                  <a:t>)</a:t>
                </a:r>
              </a:p>
              <a:p>
                <a:pPr lvl="1"/>
                <a:r>
                  <a:rPr lang="en-US" dirty="0" err="1"/>
                  <a:t>Gyors</a:t>
                </a:r>
                <a:r>
                  <a:rPr lang="en-US" dirty="0"/>
                  <a:t>, lépésszáma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 err="1"/>
                  <a:t>Hátrányok</a:t>
                </a:r>
                <a:endParaRPr lang="en-US" dirty="0"/>
              </a:p>
              <a:p>
                <a:pPr lvl="1"/>
                <a:r>
                  <a:rPr lang="en-US" dirty="0" err="1"/>
                  <a:t>Nem</a:t>
                </a:r>
                <a:r>
                  <a:rPr lang="en-US" dirty="0"/>
                  <a:t> </a:t>
                </a:r>
                <a:r>
                  <a:rPr lang="en-US" dirty="0" err="1"/>
                  <a:t>vesz</a:t>
                </a:r>
                <a:r>
                  <a:rPr lang="en-US" dirty="0"/>
                  <a:t> </a:t>
                </a:r>
                <a:r>
                  <a:rPr lang="en-US" dirty="0" err="1"/>
                  <a:t>figyelembe</a:t>
                </a:r>
                <a:r>
                  <a:rPr lang="en-US" dirty="0"/>
                  <a:t> </a:t>
                </a:r>
                <a:r>
                  <a:rPr lang="en-US" dirty="0" err="1"/>
                  <a:t>alakzatokat</a:t>
                </a:r>
                <a:r>
                  <a:rPr lang="en-US" dirty="0"/>
                  <a:t>, </a:t>
                </a:r>
                <a:r>
                  <a:rPr lang="en-US" dirty="0" err="1"/>
                  <a:t>csak</a:t>
                </a:r>
                <a:r>
                  <a:rPr lang="en-US" dirty="0"/>
                  <a:t> </a:t>
                </a:r>
                <a:r>
                  <a:rPr lang="en-US" dirty="0" err="1"/>
                  <a:t>gömbökkel</a:t>
                </a:r>
                <a:r>
                  <a:rPr lang="en-US" dirty="0"/>
                  <a:t> </a:t>
                </a:r>
                <a:r>
                  <a:rPr lang="en-US" dirty="0" err="1"/>
                  <a:t>dolgozik</a:t>
                </a:r>
                <a:endParaRPr lang="en-US" dirty="0"/>
              </a:p>
              <a:p>
                <a:pPr lvl="1"/>
                <a:r>
                  <a:rPr lang="en-US" dirty="0"/>
                  <a:t>A </a:t>
                </a:r>
                <a:r>
                  <a:rPr lang="en-US" dirty="0" err="1"/>
                  <a:t>végkifejlet</a:t>
                </a:r>
                <a:r>
                  <a:rPr lang="en-US" dirty="0"/>
                  <a:t> </a:t>
                </a:r>
                <a:r>
                  <a:rPr lang="en-US" dirty="0" err="1"/>
                  <a:t>erősen</a:t>
                </a:r>
                <a:r>
                  <a:rPr lang="en-US" dirty="0"/>
                  <a:t> </a:t>
                </a:r>
                <a:r>
                  <a:rPr lang="en-US" dirty="0" err="1"/>
                  <a:t>függ</a:t>
                </a:r>
                <a:r>
                  <a:rPr lang="en-US" dirty="0"/>
                  <a:t> a </a:t>
                </a:r>
                <a:r>
                  <a:rPr lang="en-US" dirty="0" err="1"/>
                  <a:t>kezdőpontok</a:t>
                </a:r>
                <a:r>
                  <a:rPr lang="en-US" dirty="0"/>
                  <a:t> </a:t>
                </a:r>
                <a:r>
                  <a:rPr lang="en-US" dirty="0" err="1"/>
                  <a:t>választásától</a:t>
                </a:r>
                <a:endParaRPr lang="en-US" dirty="0"/>
              </a:p>
              <a:p>
                <a:pPr lvl="1"/>
                <a:r>
                  <a:rPr lang="en-US" dirty="0" err="1"/>
                  <a:t>Kell</a:t>
                </a:r>
                <a:r>
                  <a:rPr lang="en-US" dirty="0"/>
                  <a:t> </a:t>
                </a:r>
                <a:r>
                  <a:rPr lang="en-US" dirty="0" err="1"/>
                  <a:t>valami</a:t>
                </a:r>
                <a:r>
                  <a:rPr lang="en-US" dirty="0"/>
                  <a:t> </a:t>
                </a:r>
                <a:r>
                  <a:rPr lang="en-US" dirty="0" err="1"/>
                  <a:t>információ</a:t>
                </a:r>
                <a:r>
                  <a:rPr lang="en-US" dirty="0"/>
                  <a:t>, </a:t>
                </a:r>
                <a:r>
                  <a:rPr lang="en-US" dirty="0" err="1"/>
                  <a:t>hogy</a:t>
                </a:r>
                <a:r>
                  <a:rPr lang="en-US" dirty="0"/>
                  <a:t> </a:t>
                </a:r>
                <a:r>
                  <a:rPr lang="en-US" dirty="0" err="1"/>
                  <a:t>jól</a:t>
                </a:r>
                <a:r>
                  <a:rPr lang="en-US" dirty="0"/>
                  <a:t> </a:t>
                </a:r>
                <a:r>
                  <a:rPr lang="en-US" dirty="0" err="1"/>
                  <a:t>válasszuk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-t</a:t>
                </a:r>
                <a:endParaRPr lang="hu-HU" dirty="0"/>
              </a:p>
              <a:p>
                <a:pPr lvl="1"/>
                <a:r>
                  <a:rPr lang="hu-HU" dirty="0" err="1"/>
                  <a:t>Outlier</a:t>
                </a:r>
                <a:r>
                  <a:rPr lang="hu-HU" dirty="0"/>
                  <a:t> pontokra nagyon érzékeny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835A18-75B3-4AFF-8B44-8B0C1D0E0E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46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Képtalálat a következőre: „k means fail”">
            <a:extLst>
              <a:ext uri="{FF2B5EF4-FFF2-40B4-BE49-F238E27FC236}">
                <a16:creationId xmlns:a16="http://schemas.microsoft.com/office/drawing/2014/main" id="{1E5846B5-1973-4A67-94EF-F51AE0F325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0" r="28298" b="6678"/>
          <a:stretch/>
        </p:blipFill>
        <p:spPr bwMode="auto">
          <a:xfrm>
            <a:off x="9116704" y="4031103"/>
            <a:ext cx="2647666" cy="264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8416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11F37-203B-40A1-B0EC-FCF5CC165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2.4 – </a:t>
            </a:r>
            <a:r>
              <a:rPr lang="en-US" dirty="0" err="1"/>
              <a:t>Értékelés</a:t>
            </a:r>
            <a:r>
              <a:rPr lang="en-US" dirty="0"/>
              <a:t>: </a:t>
            </a:r>
            <a:r>
              <a:rPr lang="en-US" dirty="0" err="1"/>
              <a:t>agglomeratív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504CF5-4A1F-410B-90A5-78029D7BA7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err="1"/>
                  <a:t>Előny</a:t>
                </a:r>
                <a:r>
                  <a:rPr lang="hu-HU" dirty="0" err="1"/>
                  <a:t>ök</a:t>
                </a:r>
                <a:endParaRPr lang="en-US" dirty="0"/>
              </a:p>
              <a:p>
                <a:pPr lvl="1"/>
                <a:r>
                  <a:rPr lang="en-US" dirty="0"/>
                  <a:t>A </a:t>
                </a:r>
                <a:r>
                  <a:rPr lang="en-US" dirty="0" err="1"/>
                  <a:t>klaszterek</a:t>
                </a:r>
                <a:r>
                  <a:rPr lang="en-US" dirty="0"/>
                  <a:t> </a:t>
                </a:r>
                <a:r>
                  <a:rPr lang="en-US" dirty="0" err="1"/>
                  <a:t>hierarchiája</a:t>
                </a:r>
                <a:r>
                  <a:rPr lang="en-US" dirty="0"/>
                  <a:t> (a </a:t>
                </a:r>
                <a:r>
                  <a:rPr lang="en-US" dirty="0" err="1"/>
                  <a:t>dendogram</a:t>
                </a:r>
                <a:r>
                  <a:rPr lang="en-US" dirty="0"/>
                  <a:t>) </a:t>
                </a:r>
                <a:r>
                  <a:rPr lang="en-US" dirty="0" err="1"/>
                  <a:t>plusz</a:t>
                </a:r>
                <a:r>
                  <a:rPr lang="en-US" dirty="0"/>
                  <a:t> </a:t>
                </a:r>
                <a:r>
                  <a:rPr lang="en-US" dirty="0" err="1"/>
                  <a:t>információt</a:t>
                </a:r>
                <a:r>
                  <a:rPr lang="en-US" dirty="0"/>
                  <a:t> ad, </a:t>
                </a:r>
                <a:r>
                  <a:rPr lang="en-US" dirty="0" err="1"/>
                  <a:t>ami</a:t>
                </a:r>
                <a:r>
                  <a:rPr lang="en-US" dirty="0"/>
                  <a:t> </a:t>
                </a:r>
                <a:r>
                  <a:rPr lang="en-US" dirty="0" err="1"/>
                  <a:t>segítségével</a:t>
                </a:r>
                <a:r>
                  <a:rPr lang="en-US" dirty="0"/>
                  <a:t> </a:t>
                </a:r>
                <a:r>
                  <a:rPr lang="en-US" dirty="0" err="1"/>
                  <a:t>könnyebb</a:t>
                </a:r>
                <a:r>
                  <a:rPr lang="en-US" dirty="0"/>
                  <a:t> </a:t>
                </a:r>
                <a:r>
                  <a:rPr lang="en-US" dirty="0" err="1"/>
                  <a:t>megválasztani</a:t>
                </a:r>
                <a:r>
                  <a:rPr lang="en-US" dirty="0"/>
                  <a:t> a </a:t>
                </a:r>
                <a:r>
                  <a:rPr lang="en-US" dirty="0" err="1"/>
                  <a:t>klaszterek</a:t>
                </a:r>
                <a:r>
                  <a:rPr lang="en-US" dirty="0"/>
                  <a:t> </a:t>
                </a:r>
                <a:r>
                  <a:rPr lang="en-US" dirty="0" err="1"/>
                  <a:t>számát</a:t>
                </a:r>
                <a:endParaRPr lang="en-US" dirty="0"/>
              </a:p>
              <a:p>
                <a:pPr lvl="1"/>
                <a:r>
                  <a:rPr lang="en-US" dirty="0" err="1"/>
                  <a:t>Ugyanazon</a:t>
                </a:r>
                <a:r>
                  <a:rPr lang="en-US" dirty="0"/>
                  <a:t> </a:t>
                </a:r>
                <a:r>
                  <a:rPr lang="en-US" dirty="0" err="1"/>
                  <a:t>az</a:t>
                </a:r>
                <a:r>
                  <a:rPr lang="en-US" dirty="0"/>
                  <a:t> </a:t>
                </a:r>
                <a:r>
                  <a:rPr lang="en-US" dirty="0" err="1"/>
                  <a:t>adaton</a:t>
                </a:r>
                <a:r>
                  <a:rPr lang="en-US" dirty="0"/>
                  <a:t> </a:t>
                </a:r>
                <a:r>
                  <a:rPr lang="en-US" dirty="0" err="1"/>
                  <a:t>mindig</a:t>
                </a:r>
                <a:r>
                  <a:rPr lang="en-US" dirty="0"/>
                  <a:t> </a:t>
                </a:r>
                <a:r>
                  <a:rPr lang="en-US" dirty="0" err="1"/>
                  <a:t>ugyanazt</a:t>
                </a:r>
                <a:r>
                  <a:rPr lang="en-US" dirty="0"/>
                  <a:t> </a:t>
                </a:r>
                <a:r>
                  <a:rPr lang="en-US" dirty="0" err="1"/>
                  <a:t>az</a:t>
                </a:r>
                <a:r>
                  <a:rPr lang="en-US" dirty="0"/>
                  <a:t> </a:t>
                </a:r>
                <a:r>
                  <a:rPr lang="en-US" dirty="0" err="1"/>
                  <a:t>eredményt</a:t>
                </a:r>
                <a:r>
                  <a:rPr lang="en-US" dirty="0"/>
                  <a:t> </a:t>
                </a:r>
                <a:r>
                  <a:rPr lang="en-US" dirty="0" err="1"/>
                  <a:t>adja</a:t>
                </a:r>
                <a:endParaRPr lang="en-US" dirty="0"/>
              </a:p>
              <a:p>
                <a:pPr lvl="1"/>
                <a:r>
                  <a:rPr lang="en-US" dirty="0" err="1"/>
                  <a:t>Nem</a:t>
                </a:r>
                <a:r>
                  <a:rPr lang="en-US" dirty="0"/>
                  <a:t> </a:t>
                </a:r>
                <a:r>
                  <a:rPr lang="en-US" dirty="0" err="1"/>
                  <a:t>csak</a:t>
                </a:r>
                <a:r>
                  <a:rPr lang="en-US" dirty="0"/>
                  <a:t> a </a:t>
                </a:r>
                <a:r>
                  <a:rPr lang="en-US" dirty="0" err="1"/>
                  <a:t>hipergömb</a:t>
                </a:r>
                <a:r>
                  <a:rPr lang="en-US" dirty="0"/>
                  <a:t> </a:t>
                </a:r>
                <a:r>
                  <a:rPr lang="en-US" dirty="0" err="1"/>
                  <a:t>alakú</a:t>
                </a:r>
                <a:r>
                  <a:rPr lang="en-US" dirty="0"/>
                  <a:t> </a:t>
                </a:r>
                <a:r>
                  <a:rPr lang="en-US" dirty="0" err="1"/>
                  <a:t>klasztereket</a:t>
                </a:r>
                <a:r>
                  <a:rPr lang="en-US" dirty="0"/>
                  <a:t> </a:t>
                </a:r>
                <a:r>
                  <a:rPr lang="en-US" dirty="0" err="1"/>
                  <a:t>képes</a:t>
                </a:r>
                <a:r>
                  <a:rPr lang="en-US" dirty="0"/>
                  <a:t> </a:t>
                </a:r>
                <a:r>
                  <a:rPr lang="en-US" dirty="0" err="1"/>
                  <a:t>megtalálni</a:t>
                </a:r>
                <a:r>
                  <a:rPr lang="en-US" dirty="0"/>
                  <a:t>, </a:t>
                </a:r>
                <a:r>
                  <a:rPr lang="en-US" dirty="0" err="1"/>
                  <a:t>hierarchikus</a:t>
                </a:r>
                <a:r>
                  <a:rPr lang="en-US" dirty="0"/>
                  <a:t> </a:t>
                </a:r>
                <a:r>
                  <a:rPr lang="en-US" dirty="0" err="1"/>
                  <a:t>struktúrákat</a:t>
                </a:r>
                <a:r>
                  <a:rPr lang="en-US" dirty="0"/>
                  <a:t> is </a:t>
                </a:r>
                <a:r>
                  <a:rPr lang="en-US" dirty="0" err="1"/>
                  <a:t>föl</a:t>
                </a:r>
                <a:r>
                  <a:rPr lang="en-US" dirty="0"/>
                  <a:t> </a:t>
                </a:r>
                <a:r>
                  <a:rPr lang="en-US" dirty="0" err="1"/>
                  <a:t>tud</a:t>
                </a:r>
                <a:r>
                  <a:rPr lang="en-US" dirty="0"/>
                  <a:t> </a:t>
                </a:r>
                <a:r>
                  <a:rPr lang="en-US" dirty="0" err="1"/>
                  <a:t>tárni</a:t>
                </a:r>
                <a:endParaRPr lang="hu-HU" dirty="0"/>
              </a:p>
              <a:p>
                <a:pPr lvl="1"/>
                <a:r>
                  <a:rPr lang="hu-HU" dirty="0"/>
                  <a:t>Robusztus, </a:t>
                </a:r>
                <a:r>
                  <a:rPr lang="hu-HU" dirty="0" err="1"/>
                  <a:t>outlier</a:t>
                </a:r>
                <a:r>
                  <a:rPr lang="hu-HU" dirty="0"/>
                  <a:t> pontokra kevésbé érzékeny</a:t>
                </a:r>
                <a:endParaRPr lang="en-US" dirty="0"/>
              </a:p>
              <a:p>
                <a:r>
                  <a:rPr lang="en-US" dirty="0" err="1"/>
                  <a:t>Hátrány</a:t>
                </a:r>
                <a:r>
                  <a:rPr lang="hu-HU" dirty="0"/>
                  <a:t>ok</a:t>
                </a:r>
                <a:endParaRPr lang="en-US" dirty="0"/>
              </a:p>
              <a:p>
                <a:pPr lvl="1"/>
                <a:r>
                  <a:rPr lang="en-US" dirty="0" err="1"/>
                  <a:t>Mohó</a:t>
                </a:r>
                <a:r>
                  <a:rPr lang="en-US" dirty="0"/>
                  <a:t> </a:t>
                </a:r>
                <a:r>
                  <a:rPr lang="en-US" dirty="0" err="1"/>
                  <a:t>algoritmus</a:t>
                </a:r>
                <a:r>
                  <a:rPr lang="en-US" dirty="0"/>
                  <a:t>, </a:t>
                </a:r>
                <a:r>
                  <a:rPr lang="en-US" dirty="0" err="1"/>
                  <a:t>mindig</a:t>
                </a:r>
                <a:r>
                  <a:rPr lang="en-US" dirty="0"/>
                  <a:t> </a:t>
                </a:r>
                <a:r>
                  <a:rPr lang="en-US" dirty="0" err="1"/>
                  <a:t>csak</a:t>
                </a:r>
                <a:r>
                  <a:rPr lang="en-US" dirty="0"/>
                  <a:t> </a:t>
                </a:r>
                <a:r>
                  <a:rPr lang="en-US" dirty="0" err="1"/>
                  <a:t>lokálisan</a:t>
                </a:r>
                <a:r>
                  <a:rPr lang="en-US" dirty="0"/>
                  <a:t> </a:t>
                </a:r>
                <a:r>
                  <a:rPr lang="en-US" dirty="0" err="1"/>
                  <a:t>optimális</a:t>
                </a:r>
                <a:r>
                  <a:rPr lang="en-US" dirty="0"/>
                  <a:t> </a:t>
                </a:r>
                <a:r>
                  <a:rPr lang="en-US" dirty="0" err="1"/>
                  <a:t>döntéseket</a:t>
                </a:r>
                <a:r>
                  <a:rPr lang="en-US" dirty="0"/>
                  <a:t> </a:t>
                </a:r>
                <a:r>
                  <a:rPr lang="en-US" dirty="0" err="1"/>
                  <a:t>hoz</a:t>
                </a:r>
                <a:endParaRPr lang="hu-HU" dirty="0"/>
              </a:p>
              <a:p>
                <a:pPr lvl="1"/>
                <a:r>
                  <a:rPr lang="hu-HU" dirty="0"/>
                  <a:t>Nem</a:t>
                </a:r>
                <a:r>
                  <a:rPr lang="en-US" dirty="0"/>
                  <a:t> </a:t>
                </a:r>
                <a:r>
                  <a:rPr lang="en-US" dirty="0" err="1"/>
                  <a:t>gyors</a:t>
                </a:r>
                <a:r>
                  <a:rPr lang="en-US" dirty="0"/>
                  <a:t>, lépésszáma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504CF5-4A1F-410B-90A5-78029D7BA7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87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979424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E0BE7-88EF-4452-9321-C913A0B0A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2.4 – </a:t>
            </a:r>
            <a:r>
              <a:rPr lang="en-US" dirty="0" err="1"/>
              <a:t>Értékelés</a:t>
            </a:r>
            <a:r>
              <a:rPr lang="en-US" dirty="0"/>
              <a:t>: DBSCAN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61558A-4A74-4724-B26D-C2378F0905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u-HU" dirty="0"/>
                  <a:t>Előnyök</a:t>
                </a:r>
              </a:p>
              <a:p>
                <a:pPr lvl="1"/>
                <a:r>
                  <a:rPr lang="hu-HU" dirty="0"/>
                  <a:t>Szinte tetszőleges, lineárisan nem szeparálható alakzatok </a:t>
                </a:r>
                <a:r>
                  <a:rPr lang="hu-HU" dirty="0" err="1"/>
                  <a:t>klaszterezése</a:t>
                </a:r>
                <a:endParaRPr lang="hu-HU" dirty="0"/>
              </a:p>
              <a:p>
                <a:pPr lvl="1"/>
                <a:r>
                  <a:rPr lang="hu-HU" dirty="0"/>
                  <a:t>Klaszterek számát magától megtalálja</a:t>
                </a:r>
              </a:p>
              <a:p>
                <a:pPr lvl="1"/>
                <a:r>
                  <a:rPr lang="hu-HU" dirty="0"/>
                  <a:t>Robusztus, </a:t>
                </a:r>
                <a:r>
                  <a:rPr lang="hu-HU" dirty="0" err="1"/>
                  <a:t>outlier</a:t>
                </a:r>
                <a:r>
                  <a:rPr lang="hu-HU" dirty="0"/>
                  <a:t> pontokra nem érzékeny</a:t>
                </a:r>
              </a:p>
              <a:p>
                <a:r>
                  <a:rPr lang="hu-HU" dirty="0"/>
                  <a:t>Hátrányok</a:t>
                </a:r>
              </a:p>
              <a:p>
                <a:pPr lvl="1"/>
                <a:r>
                  <a:rPr lang="hu-HU" dirty="0"/>
                  <a:t>A klaszterek száma nagyon érzékeny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hu-HU" dirty="0"/>
                  <a:t> és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hu-HU" dirty="0"/>
                  <a:t> megválasztására</a:t>
                </a:r>
              </a:p>
              <a:p>
                <a:pPr lvl="1"/>
                <a:r>
                  <a:rPr lang="hu-HU" dirty="0"/>
                  <a:t>Nem gyors, lépésszáma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hu-HU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hu-HU" dirty="0"/>
              </a:p>
              <a:p>
                <a:pPr lvl="1"/>
                <a:r>
                  <a:rPr lang="hu-HU" dirty="0"/>
                  <a:t>Nem teljesen determinisztikus: nem </a:t>
                </a:r>
                <a:r>
                  <a:rPr lang="hu-HU" dirty="0" err="1"/>
                  <a:t>core</a:t>
                </a:r>
                <a:r>
                  <a:rPr lang="hu-HU" dirty="0"/>
                  <a:t> pontok besorolása véletlenszerű, ha több klaszterhez is tartozhatnak</a:t>
                </a:r>
              </a:p>
              <a:p>
                <a:pPr lvl="1"/>
                <a:r>
                  <a:rPr lang="hu-HU" dirty="0"/>
                  <a:t>Ha a különböző klaszterekben eltér a sűrűség, akkor rosszul teljesít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61558A-4A74-4724-B26D-C2378F0905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75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393511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12634-783F-4AF3-82E8-A2E2ABD29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2.4 – </a:t>
            </a:r>
            <a:r>
              <a:rPr lang="hu-HU" dirty="0" err="1"/>
              <a:t>Értékelé</a:t>
            </a:r>
            <a:r>
              <a:rPr lang="en-US" dirty="0"/>
              <a:t>s</a:t>
            </a:r>
            <a:endParaRPr lang="hu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44986-0639-4EC5-B44F-B4AB3CA4AA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Mint </a:t>
            </a:r>
            <a:r>
              <a:rPr lang="en-US" dirty="0" err="1"/>
              <a:t>láttuk</a:t>
            </a:r>
            <a:r>
              <a:rPr lang="en-US" dirty="0"/>
              <a:t> </a:t>
            </a:r>
            <a:r>
              <a:rPr lang="en-US" dirty="0" err="1"/>
              <a:t>minden</a:t>
            </a:r>
            <a:r>
              <a:rPr lang="en-US" dirty="0"/>
              <a:t> </a:t>
            </a:r>
            <a:r>
              <a:rPr lang="en-US" dirty="0" err="1"/>
              <a:t>klaszterezés</a:t>
            </a:r>
            <a:r>
              <a:rPr lang="en-US" dirty="0"/>
              <a:t> </a:t>
            </a:r>
            <a:r>
              <a:rPr lang="en-US" dirty="0" err="1"/>
              <a:t>valamilyen</a:t>
            </a:r>
            <a:r>
              <a:rPr lang="en-US" dirty="0"/>
              <a:t> </a:t>
            </a:r>
            <a:r>
              <a:rPr lang="en-US" dirty="0" err="1"/>
              <a:t>távolság</a:t>
            </a:r>
            <a:r>
              <a:rPr lang="en-US" dirty="0"/>
              <a:t> </a:t>
            </a:r>
            <a:r>
              <a:rPr lang="en-US" dirty="0" err="1"/>
              <a:t>metrikán</a:t>
            </a:r>
            <a:r>
              <a:rPr lang="en-US" dirty="0"/>
              <a:t> </a:t>
            </a:r>
            <a:r>
              <a:rPr lang="en-US" dirty="0" err="1"/>
              <a:t>alapszik</a:t>
            </a:r>
            <a:endParaRPr lang="en-US" dirty="0"/>
          </a:p>
          <a:p>
            <a:pPr lvl="1"/>
            <a:r>
              <a:rPr lang="en-US" dirty="0" err="1"/>
              <a:t>Ez</a:t>
            </a:r>
            <a:r>
              <a:rPr lang="en-US" dirty="0"/>
              <a:t> </a:t>
            </a:r>
            <a:r>
              <a:rPr lang="en-US" dirty="0" err="1"/>
              <a:t>lehet</a:t>
            </a:r>
            <a:r>
              <a:rPr lang="en-US" dirty="0"/>
              <a:t> </a:t>
            </a:r>
            <a:r>
              <a:rPr lang="en-US" dirty="0" err="1"/>
              <a:t>manhattan</a:t>
            </a:r>
            <a:r>
              <a:rPr lang="en-US" dirty="0"/>
              <a:t> </a:t>
            </a:r>
            <a:r>
              <a:rPr lang="en-US" dirty="0" err="1"/>
              <a:t>távolság</a:t>
            </a:r>
            <a:r>
              <a:rPr lang="en-US" dirty="0"/>
              <a:t>, </a:t>
            </a:r>
            <a:r>
              <a:rPr lang="en-US" dirty="0" err="1"/>
              <a:t>euklideszi</a:t>
            </a:r>
            <a:r>
              <a:rPr lang="en-US" dirty="0"/>
              <a:t> </a:t>
            </a:r>
            <a:r>
              <a:rPr lang="en-US" dirty="0" err="1"/>
              <a:t>távolság</a:t>
            </a:r>
            <a:r>
              <a:rPr lang="en-US" dirty="0"/>
              <a:t>, p-</a:t>
            </a:r>
            <a:r>
              <a:rPr lang="en-US" dirty="0" err="1"/>
              <a:t>norma</a:t>
            </a:r>
            <a:r>
              <a:rPr lang="en-US" dirty="0"/>
              <a:t>, …</a:t>
            </a:r>
            <a:r>
              <a:rPr lang="en-US" dirty="0" err="1"/>
              <a:t>stb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 </a:t>
            </a:r>
            <a:r>
              <a:rPr lang="en-US" dirty="0" err="1"/>
              <a:t>dimenzionalitás</a:t>
            </a:r>
            <a:r>
              <a:rPr lang="en-US" dirty="0"/>
              <a:t> </a:t>
            </a:r>
            <a:r>
              <a:rPr lang="en-US" dirty="0" err="1"/>
              <a:t>átka</a:t>
            </a:r>
            <a:r>
              <a:rPr lang="en-US" dirty="0"/>
              <a:t> </a:t>
            </a:r>
            <a:r>
              <a:rPr lang="en-US" dirty="0" err="1"/>
              <a:t>miatt</a:t>
            </a:r>
            <a:r>
              <a:rPr lang="en-US" dirty="0"/>
              <a:t> </a:t>
            </a:r>
            <a:r>
              <a:rPr lang="en-US" dirty="0" err="1"/>
              <a:t>magas</a:t>
            </a:r>
            <a:r>
              <a:rPr lang="en-US" dirty="0"/>
              <a:t> </a:t>
            </a:r>
            <a:r>
              <a:rPr lang="en-US" dirty="0" err="1"/>
              <a:t>dimenziós</a:t>
            </a:r>
            <a:r>
              <a:rPr lang="en-US" dirty="0"/>
              <a:t> </a:t>
            </a:r>
            <a:r>
              <a:rPr lang="en-US" dirty="0" err="1"/>
              <a:t>terekben</a:t>
            </a:r>
            <a:r>
              <a:rPr lang="en-US" dirty="0"/>
              <a:t> </a:t>
            </a:r>
            <a:r>
              <a:rPr lang="en-US" dirty="0" err="1"/>
              <a:t>ezért</a:t>
            </a:r>
            <a:r>
              <a:rPr lang="en-US" dirty="0"/>
              <a:t> </a:t>
            </a:r>
            <a:r>
              <a:rPr lang="en-US" dirty="0" err="1"/>
              <a:t>nagyon</a:t>
            </a:r>
            <a:r>
              <a:rPr lang="en-US" dirty="0"/>
              <a:t> </a:t>
            </a:r>
            <a:r>
              <a:rPr lang="en-US" dirty="0" err="1"/>
              <a:t>rosszak</a:t>
            </a:r>
            <a:endParaRPr lang="en-US" dirty="0"/>
          </a:p>
          <a:p>
            <a:r>
              <a:rPr lang="en-US" dirty="0"/>
              <a:t>Minden </a:t>
            </a:r>
            <a:r>
              <a:rPr lang="en-US" dirty="0" err="1"/>
              <a:t>esetben</a:t>
            </a:r>
            <a:r>
              <a:rPr lang="en-US" dirty="0"/>
              <a:t> meg </a:t>
            </a:r>
            <a:r>
              <a:rPr lang="en-US" dirty="0" err="1"/>
              <a:t>kell</a:t>
            </a:r>
            <a:r>
              <a:rPr lang="en-US" dirty="0"/>
              <a:t> </a:t>
            </a:r>
            <a:r>
              <a:rPr lang="en-US" dirty="0" err="1"/>
              <a:t>valamilyen</a:t>
            </a:r>
            <a:r>
              <a:rPr lang="en-US" dirty="0"/>
              <a:t> </a:t>
            </a:r>
            <a:r>
              <a:rPr lang="en-US" dirty="0" err="1"/>
              <a:t>paramétereket</a:t>
            </a:r>
            <a:r>
              <a:rPr lang="en-US" dirty="0"/>
              <a:t> </a:t>
            </a:r>
            <a:r>
              <a:rPr lang="en-US" dirty="0" err="1"/>
              <a:t>határozni</a:t>
            </a:r>
            <a:r>
              <a:rPr lang="en-US" dirty="0"/>
              <a:t>, </a:t>
            </a:r>
            <a:r>
              <a:rPr lang="en-US" dirty="0" err="1"/>
              <a:t>ami</a:t>
            </a:r>
            <a:r>
              <a:rPr lang="en-US" dirty="0"/>
              <a:t> </a:t>
            </a:r>
            <a:r>
              <a:rPr lang="en-US" dirty="0" err="1"/>
              <a:t>távolról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triviális</a:t>
            </a:r>
            <a:endParaRPr lang="en-US" dirty="0"/>
          </a:p>
          <a:p>
            <a:pPr lvl="1"/>
            <a:r>
              <a:rPr lang="en-US" dirty="0" err="1"/>
              <a:t>Általában</a:t>
            </a:r>
            <a:r>
              <a:rPr lang="en-US" dirty="0"/>
              <a:t> </a:t>
            </a:r>
            <a:r>
              <a:rPr lang="en-US" dirty="0" err="1"/>
              <a:t>szakértői</a:t>
            </a:r>
            <a:r>
              <a:rPr lang="en-US" dirty="0"/>
              <a:t> </a:t>
            </a:r>
            <a:r>
              <a:rPr lang="en-US" dirty="0" err="1"/>
              <a:t>háttértudás</a:t>
            </a:r>
            <a:r>
              <a:rPr lang="en-US" dirty="0"/>
              <a:t> is </a:t>
            </a:r>
            <a:r>
              <a:rPr lang="en-US" dirty="0" err="1"/>
              <a:t>kell</a:t>
            </a:r>
            <a:r>
              <a:rPr lang="en-US" dirty="0"/>
              <a:t> </a:t>
            </a:r>
            <a:r>
              <a:rPr lang="en-US" dirty="0" err="1"/>
              <a:t>azon</a:t>
            </a:r>
            <a:r>
              <a:rPr lang="en-US" dirty="0"/>
              <a:t> a </a:t>
            </a:r>
            <a:r>
              <a:rPr lang="en-US" dirty="0" err="1"/>
              <a:t>területen</a:t>
            </a:r>
            <a:r>
              <a:rPr lang="en-US" dirty="0"/>
              <a:t>, </a:t>
            </a:r>
            <a:r>
              <a:rPr lang="en-US" dirty="0" err="1"/>
              <a:t>ahonnan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adat</a:t>
            </a:r>
            <a:r>
              <a:rPr lang="en-US" dirty="0"/>
              <a:t> </a:t>
            </a:r>
            <a:r>
              <a:rPr lang="en-US" dirty="0" err="1"/>
              <a:t>származik</a:t>
            </a:r>
            <a:endParaRPr lang="en-US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9852888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08393-0C46-43F5-84DE-9FAD05A95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3 – </a:t>
            </a:r>
            <a:r>
              <a:rPr lang="en-US" dirty="0" err="1"/>
              <a:t>Robusztus</a:t>
            </a:r>
            <a:r>
              <a:rPr lang="en-US" dirty="0"/>
              <a:t> </a:t>
            </a:r>
            <a:r>
              <a:rPr lang="en-US" dirty="0" err="1"/>
              <a:t>statisztika</a:t>
            </a:r>
            <a:endParaRPr lang="hu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EC81F-C893-4D30-A0F7-673D01337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klasszikus</a:t>
            </a:r>
            <a:r>
              <a:rPr lang="en-US" dirty="0"/>
              <a:t> </a:t>
            </a:r>
            <a:r>
              <a:rPr lang="en-US" dirty="0" err="1"/>
              <a:t>statisztikai</a:t>
            </a:r>
            <a:r>
              <a:rPr lang="en-US" dirty="0"/>
              <a:t> </a:t>
            </a:r>
            <a:r>
              <a:rPr lang="en-US" dirty="0" err="1"/>
              <a:t>módszerek</a:t>
            </a:r>
            <a:r>
              <a:rPr lang="en-US" dirty="0"/>
              <a:t>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veszik</a:t>
            </a:r>
            <a:r>
              <a:rPr lang="en-US" dirty="0"/>
              <a:t> </a:t>
            </a:r>
            <a:r>
              <a:rPr lang="en-US" dirty="0" err="1"/>
              <a:t>figyelembe</a:t>
            </a:r>
            <a:r>
              <a:rPr lang="en-US" dirty="0"/>
              <a:t>, </a:t>
            </a:r>
            <a:r>
              <a:rPr lang="en-US" dirty="0" err="1"/>
              <a:t>hogy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adatban</a:t>
            </a:r>
            <a:r>
              <a:rPr lang="en-US" dirty="0"/>
              <a:t> </a:t>
            </a:r>
            <a:r>
              <a:rPr lang="en-US" dirty="0" err="1"/>
              <a:t>hibák</a:t>
            </a:r>
            <a:r>
              <a:rPr lang="en-US" dirty="0"/>
              <a:t> </a:t>
            </a:r>
            <a:r>
              <a:rPr lang="en-US" dirty="0" err="1"/>
              <a:t>fordulhatnak</a:t>
            </a:r>
            <a:r>
              <a:rPr lang="en-US" dirty="0"/>
              <a:t> </a:t>
            </a:r>
            <a:r>
              <a:rPr lang="en-US" dirty="0" err="1"/>
              <a:t>elő</a:t>
            </a:r>
            <a:endParaRPr lang="en-US" dirty="0"/>
          </a:p>
          <a:p>
            <a:r>
              <a:rPr lang="en-US" dirty="0"/>
              <a:t>A </a:t>
            </a:r>
            <a:r>
              <a:rPr lang="en-US" dirty="0" err="1"/>
              <a:t>különböző</a:t>
            </a:r>
            <a:r>
              <a:rPr lang="en-US" dirty="0"/>
              <a:t> </a:t>
            </a:r>
            <a:r>
              <a:rPr lang="en-US" dirty="0" err="1"/>
              <a:t>hibák</a:t>
            </a:r>
            <a:r>
              <a:rPr lang="en-US" dirty="0"/>
              <a:t> </a:t>
            </a:r>
            <a:r>
              <a:rPr lang="en-US" dirty="0" err="1"/>
              <a:t>akár</a:t>
            </a:r>
            <a:r>
              <a:rPr lang="en-US" dirty="0"/>
              <a:t> </a:t>
            </a:r>
            <a:r>
              <a:rPr lang="en-US" dirty="0" err="1"/>
              <a:t>teljesen</a:t>
            </a:r>
            <a:r>
              <a:rPr lang="en-US" dirty="0"/>
              <a:t> </a:t>
            </a:r>
            <a:r>
              <a:rPr lang="en-US" dirty="0" err="1"/>
              <a:t>rossz</a:t>
            </a:r>
            <a:r>
              <a:rPr lang="en-US" dirty="0"/>
              <a:t> </a:t>
            </a:r>
            <a:r>
              <a:rPr lang="en-US" dirty="0" err="1"/>
              <a:t>következtetésekhez</a:t>
            </a:r>
            <a:r>
              <a:rPr lang="en-US" dirty="0"/>
              <a:t> is </a:t>
            </a:r>
            <a:r>
              <a:rPr lang="en-US" dirty="0" err="1"/>
              <a:t>vezethetnek</a:t>
            </a:r>
            <a:r>
              <a:rPr lang="en-US" dirty="0"/>
              <a:t>, </a:t>
            </a:r>
            <a:r>
              <a:rPr lang="en-US" dirty="0" err="1"/>
              <a:t>ezért</a:t>
            </a:r>
            <a:r>
              <a:rPr lang="en-US" dirty="0"/>
              <a:t> </a:t>
            </a:r>
            <a:r>
              <a:rPr lang="en-US" dirty="0" err="1"/>
              <a:t>fontos</a:t>
            </a:r>
            <a:r>
              <a:rPr lang="en-US" dirty="0"/>
              <a:t> </a:t>
            </a:r>
            <a:r>
              <a:rPr lang="en-US" dirty="0" err="1"/>
              <a:t>olyan</a:t>
            </a:r>
            <a:r>
              <a:rPr lang="en-US" dirty="0"/>
              <a:t> </a:t>
            </a:r>
            <a:r>
              <a:rPr lang="en-US" dirty="0" err="1"/>
              <a:t>módszerekkel</a:t>
            </a:r>
            <a:r>
              <a:rPr lang="en-US" dirty="0"/>
              <a:t> </a:t>
            </a:r>
            <a:r>
              <a:rPr lang="en-US" dirty="0" err="1"/>
              <a:t>megismerkedni</a:t>
            </a:r>
            <a:r>
              <a:rPr lang="en-US" dirty="0"/>
              <a:t>, </a:t>
            </a:r>
            <a:r>
              <a:rPr lang="en-US" dirty="0" err="1"/>
              <a:t>amik</a:t>
            </a:r>
            <a:r>
              <a:rPr lang="en-US" dirty="0"/>
              <a:t> </a:t>
            </a:r>
            <a:r>
              <a:rPr lang="en-US" dirty="0" err="1"/>
              <a:t>képesek</a:t>
            </a:r>
            <a:r>
              <a:rPr lang="en-US" dirty="0"/>
              <a:t> </a:t>
            </a:r>
            <a:r>
              <a:rPr lang="en-US" dirty="0" err="1"/>
              <a:t>ezek</a:t>
            </a:r>
            <a:r>
              <a:rPr lang="en-US" dirty="0"/>
              <a:t> </a:t>
            </a:r>
            <a:r>
              <a:rPr lang="en-US" dirty="0" err="1"/>
              <a:t>kezelésére</a:t>
            </a:r>
            <a:endParaRPr lang="en-US" dirty="0"/>
          </a:p>
          <a:p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ilyen</a:t>
            </a:r>
            <a:r>
              <a:rPr lang="en-US" dirty="0"/>
              <a:t> </a:t>
            </a:r>
            <a:r>
              <a:rPr lang="en-US" dirty="0" err="1"/>
              <a:t>módszerekkel</a:t>
            </a:r>
            <a:r>
              <a:rPr lang="en-US" dirty="0"/>
              <a:t> </a:t>
            </a:r>
            <a:r>
              <a:rPr lang="en-US" dirty="0" err="1"/>
              <a:t>foglalkozik</a:t>
            </a:r>
            <a:r>
              <a:rPr lang="en-US" dirty="0"/>
              <a:t> </a:t>
            </a:r>
            <a:r>
              <a:rPr lang="en-US" dirty="0" err="1"/>
              <a:t>többek</a:t>
            </a:r>
            <a:r>
              <a:rPr lang="en-US" dirty="0"/>
              <a:t> </a:t>
            </a:r>
            <a:r>
              <a:rPr lang="en-US" dirty="0" err="1"/>
              <a:t>közt</a:t>
            </a:r>
            <a:r>
              <a:rPr lang="en-US" dirty="0"/>
              <a:t> a </a:t>
            </a:r>
            <a:r>
              <a:rPr lang="en-US" dirty="0" err="1"/>
              <a:t>robusztus</a:t>
            </a:r>
            <a:r>
              <a:rPr lang="en-US" dirty="0"/>
              <a:t> </a:t>
            </a:r>
            <a:r>
              <a:rPr lang="en-US" dirty="0" err="1"/>
              <a:t>statisztika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71062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76846-EAEF-4EEB-A29F-2DB641DA2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1.1 – </a:t>
            </a:r>
            <a:r>
              <a:rPr lang="en-US" dirty="0" err="1"/>
              <a:t>Dimenzionalitás</a:t>
            </a:r>
            <a:r>
              <a:rPr lang="en-US" dirty="0"/>
              <a:t> </a:t>
            </a:r>
            <a:r>
              <a:rPr lang="en-US" dirty="0" err="1"/>
              <a:t>átka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93CD77-9098-4147-997A-367F4F2902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</a:t>
                </a:r>
                <a:r>
                  <a:rPr lang="en-US" dirty="0" err="1"/>
                  <a:t>korábbi</a:t>
                </a:r>
                <a:r>
                  <a:rPr lang="en-US" dirty="0"/>
                  <a:t> </a:t>
                </a:r>
                <a:r>
                  <a:rPr lang="en-US" dirty="0" err="1"/>
                  <a:t>diszkrét</a:t>
                </a:r>
                <a:r>
                  <a:rPr lang="en-US" dirty="0"/>
                  <a:t> </a:t>
                </a:r>
                <a:r>
                  <a:rPr lang="en-US" dirty="0" err="1"/>
                  <a:t>terekről</a:t>
                </a:r>
                <a:r>
                  <a:rPr lang="en-US" dirty="0"/>
                  <a:t> </a:t>
                </a:r>
                <a:r>
                  <a:rPr lang="en-US" dirty="0" err="1"/>
                  <a:t>térjünk</a:t>
                </a:r>
                <a:r>
                  <a:rPr lang="en-US" dirty="0"/>
                  <a:t> most </a:t>
                </a:r>
                <a:r>
                  <a:rPr lang="en-US" dirty="0" err="1"/>
                  <a:t>át</a:t>
                </a:r>
                <a:r>
                  <a:rPr lang="en-US" dirty="0"/>
                  <a:t> </a:t>
                </a:r>
                <a:r>
                  <a:rPr lang="en-US" dirty="0" err="1"/>
                  <a:t>folytonos</a:t>
                </a:r>
                <a:r>
                  <a:rPr lang="en-US" dirty="0"/>
                  <a:t> </a:t>
                </a:r>
                <a:r>
                  <a:rPr lang="en-US" dirty="0" err="1"/>
                  <a:t>terekre</a:t>
                </a:r>
                <a:r>
                  <a:rPr lang="en-US" dirty="0"/>
                  <a:t>, </a:t>
                </a:r>
                <a:r>
                  <a:rPr lang="en-US" dirty="0" err="1"/>
                  <a:t>azaz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Belátható</a:t>
                </a:r>
                <a:r>
                  <a:rPr lang="en-US" baseline="30000" dirty="0"/>
                  <a:t>1</a:t>
                </a:r>
                <a:r>
                  <a:rPr lang="en-US" dirty="0"/>
                  <a:t>, </a:t>
                </a:r>
                <a:r>
                  <a:rPr lang="en-US" dirty="0" err="1"/>
                  <a:t>hogy</a:t>
                </a:r>
                <a:r>
                  <a:rPr lang="en-US" dirty="0"/>
                  <a:t> </a:t>
                </a:r>
                <a:r>
                  <a:rPr lang="en-US" dirty="0" err="1"/>
                  <a:t>egy</a:t>
                </a:r>
                <a:r>
                  <a:rPr lang="en-US" dirty="0"/>
                  <a:t> </a:t>
                </a:r>
                <a:r>
                  <a:rPr lang="en-US" dirty="0" err="1"/>
                  <a:t>véletlenszerűen</a:t>
                </a:r>
                <a:r>
                  <a:rPr lang="en-US" dirty="0"/>
                  <a:t> </a:t>
                </a:r>
                <a:r>
                  <a:rPr lang="en-US" dirty="0" err="1"/>
                  <a:t>választott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ponttól</a:t>
                </a:r>
                <a:r>
                  <a:rPr lang="en-US" dirty="0"/>
                  <a:t> a </a:t>
                </a:r>
                <a:r>
                  <a:rPr lang="en-US" dirty="0" err="1"/>
                  <a:t>szintén</a:t>
                </a:r>
                <a:r>
                  <a:rPr lang="en-US" dirty="0"/>
                  <a:t> </a:t>
                </a:r>
                <a:r>
                  <a:rPr lang="en-US" dirty="0" err="1"/>
                  <a:t>véletlenszerűen</a:t>
                </a:r>
                <a:r>
                  <a:rPr lang="en-US" dirty="0"/>
                  <a:t> </a:t>
                </a:r>
                <a:r>
                  <a:rPr lang="en-US" dirty="0" err="1"/>
                  <a:t>választott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pontok</a:t>
                </a:r>
                <a:r>
                  <a:rPr lang="en-US" dirty="0"/>
                  <a:t> </a:t>
                </a:r>
                <a:r>
                  <a:rPr lang="en-US" dirty="0" err="1"/>
                  <a:t>távolságaira</a:t>
                </a:r>
                <a:r>
                  <a:rPr lang="en-US" dirty="0"/>
                  <a:t> </a:t>
                </a:r>
                <a:r>
                  <a:rPr lang="en-US" dirty="0" err="1"/>
                  <a:t>igaz</a:t>
                </a:r>
                <a:r>
                  <a:rPr lang="en-US" dirty="0"/>
                  <a:t>, </a:t>
                </a:r>
                <a:r>
                  <a:rPr lang="en-US" dirty="0" err="1"/>
                  <a:t>hogy</a:t>
                </a: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r>
                  <a:rPr lang="en-US" dirty="0" err="1"/>
                  <a:t>azaz</a:t>
                </a:r>
                <a:r>
                  <a:rPr lang="en-US" dirty="0"/>
                  <a:t> </a:t>
                </a:r>
                <a:r>
                  <a:rPr lang="en-US" dirty="0" err="1"/>
                  <a:t>az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darab</a:t>
                </a:r>
                <a:r>
                  <a:rPr lang="en-US" dirty="0"/>
                  <a:t> </a:t>
                </a:r>
                <a:r>
                  <a:rPr lang="en-US" dirty="0" err="1"/>
                  <a:t>távolság</a:t>
                </a:r>
                <a:r>
                  <a:rPr lang="en-US" dirty="0"/>
                  <a:t> </a:t>
                </a:r>
                <a:r>
                  <a:rPr lang="en-US" dirty="0" err="1"/>
                  <a:t>közül</a:t>
                </a:r>
                <a:r>
                  <a:rPr lang="en-US" dirty="0"/>
                  <a:t> a </a:t>
                </a:r>
                <a:r>
                  <a:rPr lang="en-US" dirty="0" err="1"/>
                  <a:t>legnagyobb</a:t>
                </a:r>
                <a:r>
                  <a:rPr lang="en-US" dirty="0"/>
                  <a:t> </a:t>
                </a:r>
                <a:r>
                  <a:rPr lang="en-US" dirty="0" err="1"/>
                  <a:t>és</a:t>
                </a:r>
                <a:r>
                  <a:rPr lang="en-US" dirty="0"/>
                  <a:t> a </a:t>
                </a:r>
                <a:r>
                  <a:rPr lang="en-US" dirty="0" err="1"/>
                  <a:t>legkisebb</a:t>
                </a:r>
                <a:r>
                  <a:rPr lang="en-US" dirty="0"/>
                  <a:t> </a:t>
                </a:r>
                <a:r>
                  <a:rPr lang="en-US" dirty="0" err="1"/>
                  <a:t>arányaiban</a:t>
                </a:r>
                <a:r>
                  <a:rPr lang="en-US" dirty="0"/>
                  <a:t> </a:t>
                </a:r>
                <a:r>
                  <a:rPr lang="en-US" dirty="0" err="1"/>
                  <a:t>véve</a:t>
                </a:r>
                <a:r>
                  <a:rPr lang="en-US" dirty="0"/>
                  <a:t> </a:t>
                </a:r>
                <a:r>
                  <a:rPr lang="en-US" dirty="0" err="1"/>
                  <a:t>nagyon</a:t>
                </a:r>
                <a:r>
                  <a:rPr lang="en-US" dirty="0"/>
                  <a:t> </a:t>
                </a:r>
                <a:r>
                  <a:rPr lang="en-US" dirty="0" err="1"/>
                  <a:t>közel</a:t>
                </a:r>
                <a:r>
                  <a:rPr lang="en-US" dirty="0"/>
                  <a:t> </a:t>
                </a:r>
                <a:r>
                  <a:rPr lang="en-US" dirty="0" err="1"/>
                  <a:t>kerül</a:t>
                </a:r>
                <a:r>
                  <a:rPr lang="en-US" dirty="0"/>
                  <a:t> </a:t>
                </a:r>
                <a:r>
                  <a:rPr lang="en-US" dirty="0" err="1"/>
                  <a:t>egymáshoz</a:t>
                </a:r>
                <a:r>
                  <a:rPr lang="en-US" dirty="0"/>
                  <a:t> </a:t>
                </a:r>
                <a:r>
                  <a:rPr lang="en-US" dirty="0" err="1"/>
                  <a:t>ahogy</a:t>
                </a:r>
                <a:r>
                  <a:rPr lang="en-US" dirty="0"/>
                  <a:t> </a:t>
                </a:r>
                <a:r>
                  <a:rPr lang="en-US" dirty="0" err="1"/>
                  <a:t>nő</a:t>
                </a:r>
                <a:r>
                  <a:rPr lang="en-US" dirty="0"/>
                  <a:t> a </a:t>
                </a:r>
                <a:r>
                  <a:rPr lang="en-US" dirty="0" err="1"/>
                  <a:t>dimenzió</a:t>
                </a:r>
                <a:endParaRPr lang="hu-H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93CD77-9098-4147-997A-367F4F2902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464" b="-56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96BD664-84DB-4092-9CD9-3305801F12DC}"/>
                  </a:ext>
                </a:extLst>
              </p:cNvPr>
              <p:cNvSpPr txBox="1"/>
              <p:nvPr/>
            </p:nvSpPr>
            <p:spPr>
              <a:xfrm>
                <a:off x="5697686" y="2458279"/>
                <a:ext cx="797462" cy="281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96BD664-84DB-4092-9CD9-3305801F12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7686" y="2458279"/>
                <a:ext cx="797462" cy="281937"/>
              </a:xfrm>
              <a:prstGeom prst="rect">
                <a:avLst/>
              </a:prstGeom>
              <a:blipFill>
                <a:blip r:embed="rId3"/>
                <a:stretch>
                  <a:fillRect l="-6923" t="-4255" r="-3077" b="-2340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86597-7F4A-4A87-B62C-6CA1BBCF4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0515600" cy="365125"/>
          </a:xfrm>
        </p:spPr>
        <p:txBody>
          <a:bodyPr/>
          <a:lstStyle/>
          <a:p>
            <a:pPr algn="l"/>
            <a:r>
              <a:rPr lang="hu-HU" dirty="0"/>
              <a:t>1</a:t>
            </a:r>
            <a:r>
              <a:rPr lang="en-US" dirty="0"/>
              <a:t>:</a:t>
            </a:r>
            <a:r>
              <a:rPr lang="hu-HU" dirty="0"/>
              <a:t> </a:t>
            </a:r>
            <a:r>
              <a:rPr lang="hu-HU" dirty="0" err="1"/>
              <a:t>Beyer</a:t>
            </a:r>
            <a:r>
              <a:rPr lang="hu-HU" dirty="0"/>
              <a:t>, K.; Goldstein, J.; </a:t>
            </a:r>
            <a:r>
              <a:rPr lang="hu-HU" dirty="0" err="1"/>
              <a:t>Ramakrishnan</a:t>
            </a:r>
            <a:r>
              <a:rPr lang="hu-HU" dirty="0"/>
              <a:t>, R.; </a:t>
            </a:r>
            <a:r>
              <a:rPr lang="hu-HU" dirty="0" err="1"/>
              <a:t>Shaft</a:t>
            </a:r>
            <a:r>
              <a:rPr lang="hu-HU" dirty="0"/>
              <a:t>, U. (1999). "</a:t>
            </a:r>
            <a:r>
              <a:rPr lang="hu-HU" dirty="0" err="1"/>
              <a:t>When</a:t>
            </a:r>
            <a:r>
              <a:rPr lang="hu-HU" dirty="0"/>
              <a:t> is "</a:t>
            </a:r>
            <a:r>
              <a:rPr lang="hu-HU" dirty="0" err="1"/>
              <a:t>Nearest</a:t>
            </a:r>
            <a:r>
              <a:rPr lang="hu-HU" dirty="0"/>
              <a:t> </a:t>
            </a:r>
            <a:r>
              <a:rPr lang="hu-HU" dirty="0" err="1"/>
              <a:t>Neighbor</a:t>
            </a:r>
            <a:r>
              <a:rPr lang="hu-HU" dirty="0"/>
              <a:t>" </a:t>
            </a:r>
            <a:r>
              <a:rPr lang="hu-HU" dirty="0" err="1"/>
              <a:t>Meaningful</a:t>
            </a:r>
            <a:r>
              <a:rPr lang="hu-HU" dirty="0"/>
              <a:t>?". </a:t>
            </a:r>
            <a:r>
              <a:rPr lang="hu-HU" dirty="0" err="1"/>
              <a:t>Proc</a:t>
            </a:r>
            <a:r>
              <a:rPr lang="hu-HU" dirty="0"/>
              <a:t>. 7th International </a:t>
            </a:r>
            <a:r>
              <a:rPr lang="hu-HU" dirty="0" err="1"/>
              <a:t>Conference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Database</a:t>
            </a:r>
            <a:r>
              <a:rPr lang="hu-HU" dirty="0"/>
              <a:t> </a:t>
            </a:r>
            <a:r>
              <a:rPr lang="hu-HU" dirty="0" err="1"/>
              <a:t>Theory</a:t>
            </a:r>
            <a:r>
              <a:rPr lang="hu-HU" dirty="0"/>
              <a:t> - ICDT'99. LNCS. 1540: 217–235. doi:10.1007/3-540-49257-7_15. ISBN 978-3-540-65452-0.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78634AA-899D-47AD-959B-F1D1B2171C77}"/>
                  </a:ext>
                </a:extLst>
              </p:cNvPr>
              <p:cNvSpPr txBox="1"/>
              <p:nvPr/>
            </p:nvSpPr>
            <p:spPr>
              <a:xfrm>
                <a:off x="4189837" y="4260573"/>
                <a:ext cx="3813095" cy="6163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𝑑𝑖𝑠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𝑚𝑎𝑥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𝑑𝑖𝑠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𝑚𝑖𝑛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𝑑𝑖𝑠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𝑚𝑖𝑛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=0,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78634AA-899D-47AD-959B-F1D1B2171C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9837" y="4260573"/>
                <a:ext cx="3813095" cy="616387"/>
              </a:xfrm>
              <a:prstGeom prst="rect">
                <a:avLst/>
              </a:prstGeom>
              <a:blipFill>
                <a:blip r:embed="rId4"/>
                <a:stretch>
                  <a:fillRect b="-99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981815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91185-1AE9-43EE-9D2E-520D01734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3.1 – </a:t>
            </a:r>
            <a:r>
              <a:rPr lang="en-US" dirty="0" err="1"/>
              <a:t>Probléma</a:t>
            </a:r>
            <a:r>
              <a:rPr lang="en-US" dirty="0"/>
              <a:t>: </a:t>
            </a:r>
            <a:r>
              <a:rPr lang="en-US" dirty="0" err="1"/>
              <a:t>hiányzó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outlier </a:t>
            </a:r>
            <a:r>
              <a:rPr lang="en-US" dirty="0" err="1"/>
              <a:t>adatok</a:t>
            </a:r>
            <a:endParaRPr lang="hu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2C021-9D0E-425D-A770-DF664C171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adatmátrixban</a:t>
            </a:r>
            <a:r>
              <a:rPr lang="en-US" dirty="0"/>
              <a:t> </a:t>
            </a:r>
            <a:r>
              <a:rPr lang="en-US" dirty="0" err="1"/>
              <a:t>előfordulhat</a:t>
            </a:r>
            <a:r>
              <a:rPr lang="en-US" dirty="0"/>
              <a:t>, </a:t>
            </a:r>
            <a:r>
              <a:rPr lang="en-US" dirty="0" err="1"/>
              <a:t>hogy</a:t>
            </a:r>
            <a:r>
              <a:rPr lang="en-US" dirty="0"/>
              <a:t> </a:t>
            </a:r>
            <a:r>
              <a:rPr lang="en-US" dirty="0" err="1"/>
              <a:t>több-kevesebb</a:t>
            </a:r>
            <a:r>
              <a:rPr lang="en-US" dirty="0"/>
              <a:t> </a:t>
            </a:r>
            <a:r>
              <a:rPr lang="en-US" dirty="0" err="1"/>
              <a:t>cella</a:t>
            </a:r>
            <a:r>
              <a:rPr lang="en-US" dirty="0"/>
              <a:t> </a:t>
            </a:r>
            <a:r>
              <a:rPr lang="en-US" dirty="0" err="1"/>
              <a:t>értéke</a:t>
            </a:r>
            <a:r>
              <a:rPr lang="en-US" dirty="0"/>
              <a:t> </a:t>
            </a:r>
            <a:r>
              <a:rPr lang="en-US" dirty="0" err="1"/>
              <a:t>üres</a:t>
            </a:r>
            <a:endParaRPr lang="en-US" dirty="0"/>
          </a:p>
          <a:p>
            <a:pPr lvl="1"/>
            <a:r>
              <a:rPr lang="en-US" dirty="0"/>
              <a:t>Pl. </a:t>
            </a:r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dirty="0" err="1"/>
              <a:t>esemény</a:t>
            </a:r>
            <a:r>
              <a:rPr lang="en-US" dirty="0"/>
              <a:t> </a:t>
            </a:r>
            <a:r>
              <a:rPr lang="en-US" dirty="0" err="1"/>
              <a:t>bekövetkeztekor</a:t>
            </a:r>
            <a:r>
              <a:rPr lang="en-US" dirty="0"/>
              <a:t> 5 </a:t>
            </a:r>
            <a:r>
              <a:rPr lang="en-US" dirty="0" err="1"/>
              <a:t>dolgot</a:t>
            </a:r>
            <a:r>
              <a:rPr lang="en-US" dirty="0"/>
              <a:t> </a:t>
            </a:r>
            <a:r>
              <a:rPr lang="en-US" dirty="0" err="1"/>
              <a:t>mérünk</a:t>
            </a:r>
            <a:r>
              <a:rPr lang="en-US" dirty="0"/>
              <a:t>, de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egyik</a:t>
            </a:r>
            <a:r>
              <a:rPr lang="en-US" dirty="0"/>
              <a:t> m</a:t>
            </a:r>
            <a:r>
              <a:rPr lang="hu-HU" dirty="0"/>
              <a:t>ű</a:t>
            </a:r>
            <a:r>
              <a:rPr lang="en-US" dirty="0" err="1"/>
              <a:t>szer</a:t>
            </a:r>
            <a:r>
              <a:rPr lang="en-US" dirty="0"/>
              <a:t> </a:t>
            </a:r>
            <a:r>
              <a:rPr lang="en-US" dirty="0" err="1"/>
              <a:t>pont</a:t>
            </a:r>
            <a:r>
              <a:rPr lang="en-US" dirty="0"/>
              <a:t> </a:t>
            </a:r>
            <a:r>
              <a:rPr lang="en-US" dirty="0" err="1"/>
              <a:t>akkor</a:t>
            </a:r>
            <a:r>
              <a:rPr lang="en-US" dirty="0"/>
              <a:t> indult </a:t>
            </a:r>
            <a:r>
              <a:rPr lang="en-US" dirty="0" err="1"/>
              <a:t>újra</a:t>
            </a:r>
            <a:endParaRPr lang="en-US" dirty="0"/>
          </a:p>
          <a:p>
            <a:pPr lvl="1"/>
            <a:r>
              <a:rPr lang="en-US" dirty="0"/>
              <a:t>Pl. </a:t>
            </a:r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dirty="0" err="1"/>
              <a:t>kérdőívet</a:t>
            </a:r>
            <a:r>
              <a:rPr lang="en-US" dirty="0"/>
              <a:t> </a:t>
            </a:r>
            <a:r>
              <a:rPr lang="en-US" dirty="0" err="1"/>
              <a:t>valaki</a:t>
            </a:r>
            <a:r>
              <a:rPr lang="en-US" dirty="0"/>
              <a:t> </a:t>
            </a:r>
            <a:r>
              <a:rPr lang="en-US" dirty="0" err="1"/>
              <a:t>hiányosan</a:t>
            </a:r>
            <a:r>
              <a:rPr lang="en-US" dirty="0"/>
              <a:t> </a:t>
            </a:r>
            <a:r>
              <a:rPr lang="en-US" dirty="0" err="1"/>
              <a:t>tölt</a:t>
            </a:r>
            <a:r>
              <a:rPr lang="en-US" dirty="0"/>
              <a:t> </a:t>
            </a:r>
            <a:r>
              <a:rPr lang="en-US" dirty="0" err="1"/>
              <a:t>ki</a:t>
            </a:r>
            <a:endParaRPr lang="en-US" dirty="0"/>
          </a:p>
          <a:p>
            <a:r>
              <a:rPr lang="en-US" dirty="0" err="1"/>
              <a:t>Szintén</a:t>
            </a:r>
            <a:r>
              <a:rPr lang="en-US" dirty="0"/>
              <a:t> </a:t>
            </a:r>
            <a:r>
              <a:rPr lang="en-US" dirty="0" err="1"/>
              <a:t>előfordulhat</a:t>
            </a:r>
            <a:r>
              <a:rPr lang="en-US" dirty="0"/>
              <a:t>, </a:t>
            </a:r>
            <a:r>
              <a:rPr lang="en-US" dirty="0" err="1"/>
              <a:t>hogy</a:t>
            </a:r>
            <a:r>
              <a:rPr lang="en-US" dirty="0"/>
              <a:t> </a:t>
            </a:r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dirty="0" err="1"/>
              <a:t>érték</a:t>
            </a:r>
            <a:r>
              <a:rPr lang="en-US" dirty="0"/>
              <a:t> “</a:t>
            </a:r>
            <a:r>
              <a:rPr lang="en-US" dirty="0" err="1"/>
              <a:t>kilóg</a:t>
            </a:r>
            <a:r>
              <a:rPr lang="en-US" dirty="0"/>
              <a:t>” a </a:t>
            </a:r>
            <a:r>
              <a:rPr lang="en-US" dirty="0" err="1"/>
              <a:t>többi</a:t>
            </a:r>
            <a:r>
              <a:rPr lang="en-US" dirty="0"/>
              <a:t> </a:t>
            </a:r>
            <a:r>
              <a:rPr lang="en-US" dirty="0" err="1"/>
              <a:t>közül</a:t>
            </a:r>
            <a:r>
              <a:rPr lang="en-US" dirty="0"/>
              <a:t> (pl. 10x </a:t>
            </a:r>
            <a:r>
              <a:rPr lang="en-US" dirty="0" err="1"/>
              <a:t>akkora</a:t>
            </a:r>
            <a:r>
              <a:rPr lang="en-US" dirty="0"/>
              <a:t>) –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ilyen</a:t>
            </a:r>
            <a:r>
              <a:rPr lang="en-US" dirty="0"/>
              <a:t> </a:t>
            </a:r>
            <a:r>
              <a:rPr lang="en-US" dirty="0" err="1"/>
              <a:t>pontokat</a:t>
            </a:r>
            <a:r>
              <a:rPr lang="en-US" dirty="0"/>
              <a:t> </a:t>
            </a:r>
            <a:r>
              <a:rPr lang="en-US" dirty="0" err="1"/>
              <a:t>hívjuk</a:t>
            </a:r>
            <a:r>
              <a:rPr lang="en-US" dirty="0"/>
              <a:t> outlier-</a:t>
            </a:r>
            <a:r>
              <a:rPr lang="en-US" dirty="0" err="1"/>
              <a:t>eknek</a:t>
            </a:r>
            <a:endParaRPr lang="en-US" dirty="0"/>
          </a:p>
          <a:p>
            <a:pPr lvl="1"/>
            <a:r>
              <a:rPr lang="en-US" dirty="0"/>
              <a:t>Pl. </a:t>
            </a:r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dirty="0" err="1"/>
              <a:t>esemény</a:t>
            </a:r>
            <a:r>
              <a:rPr lang="en-US" dirty="0"/>
              <a:t> </a:t>
            </a:r>
            <a:r>
              <a:rPr lang="en-US" dirty="0" err="1"/>
              <a:t>bekövetkeztekor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egyik</a:t>
            </a:r>
            <a:r>
              <a:rPr lang="en-US" dirty="0"/>
              <a:t> </a:t>
            </a:r>
            <a:r>
              <a:rPr lang="en-US" dirty="0" err="1"/>
              <a:t>mérőműszerünk</a:t>
            </a:r>
            <a:r>
              <a:rPr lang="en-US" dirty="0"/>
              <a:t> </a:t>
            </a:r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dirty="0" err="1"/>
              <a:t>pillanatnyi</a:t>
            </a:r>
            <a:r>
              <a:rPr lang="en-US" dirty="0"/>
              <a:t> </a:t>
            </a:r>
            <a:r>
              <a:rPr lang="en-US" dirty="0" err="1"/>
              <a:t>hiba</a:t>
            </a:r>
            <a:r>
              <a:rPr lang="en-US" dirty="0"/>
              <a:t> </a:t>
            </a:r>
            <a:r>
              <a:rPr lang="en-US" dirty="0" err="1"/>
              <a:t>miatt</a:t>
            </a:r>
            <a:r>
              <a:rPr lang="en-US" dirty="0"/>
              <a:t> </a:t>
            </a:r>
            <a:r>
              <a:rPr lang="en-US" dirty="0" err="1"/>
              <a:t>rossz</a:t>
            </a:r>
            <a:r>
              <a:rPr lang="en-US" dirty="0"/>
              <a:t> </a:t>
            </a:r>
            <a:r>
              <a:rPr lang="en-US" dirty="0" err="1"/>
              <a:t>értéket</a:t>
            </a:r>
            <a:r>
              <a:rPr lang="en-US" dirty="0"/>
              <a:t> </a:t>
            </a:r>
            <a:r>
              <a:rPr lang="en-US" dirty="0" err="1"/>
              <a:t>mér</a:t>
            </a:r>
            <a:endParaRPr lang="en-US" dirty="0"/>
          </a:p>
          <a:p>
            <a:pPr lvl="1"/>
            <a:r>
              <a:rPr lang="en-US" dirty="0"/>
              <a:t>Pl. </a:t>
            </a:r>
            <a:r>
              <a:rPr lang="en-US" dirty="0" err="1"/>
              <a:t>valaki</a:t>
            </a:r>
            <a:r>
              <a:rPr lang="en-US" dirty="0"/>
              <a:t> </a:t>
            </a:r>
            <a:r>
              <a:rPr lang="en-US" dirty="0" err="1"/>
              <a:t>kézzel</a:t>
            </a:r>
            <a:r>
              <a:rPr lang="en-US" dirty="0"/>
              <a:t> </a:t>
            </a:r>
            <a:r>
              <a:rPr lang="en-US" dirty="0" err="1"/>
              <a:t>gépelte</a:t>
            </a:r>
            <a:r>
              <a:rPr lang="en-US" dirty="0"/>
              <a:t> be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adatokat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elírta</a:t>
            </a:r>
            <a:r>
              <a:rPr lang="en-US" dirty="0"/>
              <a:t> a </a:t>
            </a:r>
            <a:r>
              <a:rPr lang="en-US" dirty="0" err="1"/>
              <a:t>tizedes</a:t>
            </a:r>
            <a:r>
              <a:rPr lang="en-US" dirty="0"/>
              <a:t> </a:t>
            </a:r>
            <a:r>
              <a:rPr lang="en-US" dirty="0" err="1"/>
              <a:t>vesszőt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749948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07BA1-C9B7-4FFB-934F-7D55F231C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3.1 – </a:t>
            </a:r>
            <a:r>
              <a:rPr lang="en-US" dirty="0" err="1"/>
              <a:t>Probléma</a:t>
            </a:r>
            <a:r>
              <a:rPr lang="en-US" dirty="0"/>
              <a:t>: </a:t>
            </a:r>
            <a:r>
              <a:rPr lang="en-US" dirty="0" err="1"/>
              <a:t>hiányzó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outlier </a:t>
            </a:r>
            <a:r>
              <a:rPr lang="en-US" dirty="0" err="1"/>
              <a:t>adatok</a:t>
            </a:r>
            <a:endParaRPr lang="hu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A0E64-66C2-4761-9BC6-8F63A1BEE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Képzeljük</a:t>
            </a:r>
            <a:r>
              <a:rPr lang="en-US" dirty="0"/>
              <a:t> el, </a:t>
            </a:r>
            <a:r>
              <a:rPr lang="en-US" dirty="0" err="1"/>
              <a:t>hogy</a:t>
            </a:r>
            <a:r>
              <a:rPr lang="en-US" dirty="0"/>
              <a:t> van 100 db. </a:t>
            </a:r>
            <a:r>
              <a:rPr lang="en-US" dirty="0" err="1"/>
              <a:t>mérésünk</a:t>
            </a:r>
            <a:r>
              <a:rPr lang="en-US" dirty="0"/>
              <a:t> 5 </a:t>
            </a:r>
            <a:r>
              <a:rPr lang="en-US" dirty="0" err="1"/>
              <a:t>változóról</a:t>
            </a:r>
            <a:r>
              <a:rPr lang="en-US" dirty="0"/>
              <a:t>, de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első</a:t>
            </a:r>
            <a:r>
              <a:rPr lang="en-US" dirty="0"/>
              <a:t> </a:t>
            </a:r>
            <a:r>
              <a:rPr lang="en-US" dirty="0" err="1"/>
              <a:t>változó</a:t>
            </a:r>
            <a:r>
              <a:rPr lang="en-US" dirty="0"/>
              <a:t> 40 </a:t>
            </a:r>
            <a:r>
              <a:rPr lang="en-US" dirty="0" err="1"/>
              <a:t>mérésnél</a:t>
            </a:r>
            <a:r>
              <a:rPr lang="en-US" dirty="0"/>
              <a:t> </a:t>
            </a:r>
            <a:r>
              <a:rPr lang="en-US" dirty="0" err="1"/>
              <a:t>hiányzik</a:t>
            </a:r>
            <a:endParaRPr lang="en-US" dirty="0"/>
          </a:p>
          <a:p>
            <a:pPr lvl="1"/>
            <a:r>
              <a:rPr lang="en-US" dirty="0" err="1"/>
              <a:t>Szeretnénk</a:t>
            </a:r>
            <a:r>
              <a:rPr lang="en-US" dirty="0"/>
              <a:t> </a:t>
            </a:r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dirty="0" err="1"/>
              <a:t>tanító</a:t>
            </a:r>
            <a:r>
              <a:rPr lang="en-US" dirty="0"/>
              <a:t> </a:t>
            </a:r>
            <a:r>
              <a:rPr lang="en-US" dirty="0" err="1"/>
              <a:t>algoritmust</a:t>
            </a:r>
            <a:r>
              <a:rPr lang="en-US" dirty="0"/>
              <a:t> </a:t>
            </a:r>
            <a:r>
              <a:rPr lang="en-US" dirty="0" err="1"/>
              <a:t>ráengedni</a:t>
            </a:r>
            <a:r>
              <a:rPr lang="en-US" dirty="0"/>
              <a:t>, de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üres</a:t>
            </a:r>
            <a:r>
              <a:rPr lang="en-US" dirty="0"/>
              <a:t> </a:t>
            </a:r>
            <a:r>
              <a:rPr lang="en-US" dirty="0" err="1"/>
              <a:t>cellákkal</a:t>
            </a:r>
            <a:r>
              <a:rPr lang="en-US" dirty="0"/>
              <a:t>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tud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kezdeni</a:t>
            </a:r>
            <a:r>
              <a:rPr lang="en-US" dirty="0"/>
              <a:t>, </a:t>
            </a:r>
            <a:r>
              <a:rPr lang="en-US" dirty="0" err="1"/>
              <a:t>hibát</a:t>
            </a:r>
            <a:r>
              <a:rPr lang="en-US" dirty="0"/>
              <a:t> </a:t>
            </a:r>
            <a:r>
              <a:rPr lang="en-US" dirty="0" err="1"/>
              <a:t>dob</a:t>
            </a:r>
            <a:endParaRPr lang="en-US" dirty="0"/>
          </a:p>
          <a:p>
            <a:pPr lvl="1"/>
            <a:r>
              <a:rPr lang="en-US" dirty="0" err="1"/>
              <a:t>Esetleg</a:t>
            </a:r>
            <a:r>
              <a:rPr lang="en-US" dirty="0"/>
              <a:t> </a:t>
            </a:r>
            <a:r>
              <a:rPr lang="en-US" dirty="0" err="1"/>
              <a:t>ez</a:t>
            </a:r>
            <a:r>
              <a:rPr lang="en-US" dirty="0"/>
              <a:t> </a:t>
            </a:r>
            <a:r>
              <a:rPr lang="en-US" dirty="0" err="1"/>
              <a:t>lehet</a:t>
            </a:r>
            <a:r>
              <a:rPr lang="en-US" dirty="0"/>
              <a:t> </a:t>
            </a:r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dirty="0" err="1"/>
              <a:t>kérdőív</a:t>
            </a:r>
            <a:r>
              <a:rPr lang="en-US" dirty="0"/>
              <a:t> </a:t>
            </a:r>
            <a:r>
              <a:rPr lang="en-US" dirty="0" err="1"/>
              <a:t>kitöltése</a:t>
            </a:r>
            <a:r>
              <a:rPr lang="en-US" dirty="0"/>
              <a:t>, </a:t>
            </a:r>
            <a:r>
              <a:rPr lang="en-US" dirty="0" err="1"/>
              <a:t>ahol</a:t>
            </a:r>
            <a:r>
              <a:rPr lang="en-US" dirty="0"/>
              <a:t> </a:t>
            </a:r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dirty="0" err="1"/>
              <a:t>kérdésre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emberek</a:t>
            </a:r>
            <a:r>
              <a:rPr lang="en-US" dirty="0"/>
              <a:t>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szeretnének</a:t>
            </a:r>
            <a:r>
              <a:rPr lang="en-US" dirty="0"/>
              <a:t> </a:t>
            </a:r>
            <a:r>
              <a:rPr lang="en-US" dirty="0" err="1"/>
              <a:t>válaszolni</a:t>
            </a:r>
            <a:r>
              <a:rPr lang="en-US" dirty="0"/>
              <a:t>,</a:t>
            </a:r>
            <a:r>
              <a:rPr lang="hu-HU" dirty="0"/>
              <a:t> de nekünk pontos statisztika kellene</a:t>
            </a:r>
            <a:endParaRPr lang="en-US" dirty="0"/>
          </a:p>
          <a:p>
            <a:r>
              <a:rPr lang="en-US" dirty="0" err="1"/>
              <a:t>Képzeljük</a:t>
            </a:r>
            <a:r>
              <a:rPr lang="en-US" dirty="0"/>
              <a:t> el, </a:t>
            </a:r>
            <a:r>
              <a:rPr lang="en-US" dirty="0" err="1"/>
              <a:t>hogy</a:t>
            </a:r>
            <a:r>
              <a:rPr lang="en-US" dirty="0"/>
              <a:t> </a:t>
            </a:r>
            <a:r>
              <a:rPr lang="en-US" dirty="0" err="1"/>
              <a:t>begépeltünk</a:t>
            </a:r>
            <a:r>
              <a:rPr lang="en-US" dirty="0"/>
              <a:t> 8 db. </a:t>
            </a:r>
            <a:r>
              <a:rPr lang="en-US" dirty="0" err="1"/>
              <a:t>számot</a:t>
            </a:r>
            <a:r>
              <a:rPr lang="en-US" dirty="0"/>
              <a:t>, de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egyiknél</a:t>
            </a:r>
            <a:r>
              <a:rPr lang="en-US" dirty="0"/>
              <a:t> </a:t>
            </a:r>
            <a:r>
              <a:rPr lang="en-US" dirty="0" err="1"/>
              <a:t>elírtuk</a:t>
            </a:r>
            <a:r>
              <a:rPr lang="en-US" dirty="0"/>
              <a:t> a </a:t>
            </a:r>
            <a:r>
              <a:rPr lang="en-US" dirty="0" err="1"/>
              <a:t>tizedest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alábbi</a:t>
            </a:r>
            <a:r>
              <a:rPr lang="en-US" dirty="0"/>
              <a:t> </a:t>
            </a:r>
            <a:r>
              <a:rPr lang="en-US" dirty="0" err="1"/>
              <a:t>módon</a:t>
            </a:r>
            <a:r>
              <a:rPr lang="en-US" dirty="0"/>
              <a:t>: {2.13, 4.2, 1.62, 75.1, 6.6, 3.9, 10, 2.6}</a:t>
            </a:r>
          </a:p>
          <a:p>
            <a:pPr lvl="1"/>
            <a:r>
              <a:rPr lang="en-US" dirty="0"/>
              <a:t>Ha a 75.1 </a:t>
            </a:r>
            <a:r>
              <a:rPr lang="en-US" dirty="0" err="1"/>
              <a:t>eredetileg</a:t>
            </a:r>
            <a:r>
              <a:rPr lang="en-US" dirty="0"/>
              <a:t> 7.51 </a:t>
            </a:r>
            <a:r>
              <a:rPr lang="en-US" dirty="0" err="1"/>
              <a:t>akart</a:t>
            </a:r>
            <a:r>
              <a:rPr lang="en-US" dirty="0"/>
              <a:t> </a:t>
            </a:r>
            <a:r>
              <a:rPr lang="en-US" dirty="0" err="1"/>
              <a:t>lenni</a:t>
            </a:r>
            <a:r>
              <a:rPr lang="en-US" dirty="0"/>
              <a:t>, </a:t>
            </a:r>
            <a:r>
              <a:rPr lang="en-US" dirty="0" err="1"/>
              <a:t>akkor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átlag</a:t>
            </a:r>
            <a:r>
              <a:rPr lang="en-US" dirty="0"/>
              <a:t> 4.82 </a:t>
            </a:r>
            <a:r>
              <a:rPr lang="en-US" dirty="0" err="1"/>
              <a:t>lett</a:t>
            </a:r>
            <a:r>
              <a:rPr lang="en-US" dirty="0"/>
              <a:t> </a:t>
            </a:r>
            <a:r>
              <a:rPr lang="en-US" dirty="0" err="1"/>
              <a:t>volna</a:t>
            </a:r>
            <a:endParaRPr lang="en-US" dirty="0"/>
          </a:p>
          <a:p>
            <a:pPr lvl="1"/>
            <a:r>
              <a:rPr lang="en-US" dirty="0"/>
              <a:t>Ha a </a:t>
            </a:r>
            <a:r>
              <a:rPr lang="en-US" dirty="0" err="1"/>
              <a:t>hibánkat</a:t>
            </a:r>
            <a:r>
              <a:rPr lang="en-US" dirty="0"/>
              <a:t>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vesszük</a:t>
            </a:r>
            <a:r>
              <a:rPr lang="en-US" dirty="0"/>
              <a:t> </a:t>
            </a:r>
            <a:r>
              <a:rPr lang="en-US" dirty="0" err="1"/>
              <a:t>észre</a:t>
            </a:r>
            <a:r>
              <a:rPr lang="en-US" dirty="0"/>
              <a:t>, </a:t>
            </a:r>
            <a:r>
              <a:rPr lang="en-US" dirty="0" err="1"/>
              <a:t>akkor</a:t>
            </a:r>
            <a:r>
              <a:rPr lang="en-US" dirty="0"/>
              <a:t> </a:t>
            </a:r>
            <a:r>
              <a:rPr lang="en-US" dirty="0" err="1"/>
              <a:t>viszont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átlag</a:t>
            </a:r>
            <a:r>
              <a:rPr lang="en-US" dirty="0"/>
              <a:t> 13.27, </a:t>
            </a:r>
            <a:r>
              <a:rPr lang="en-US" dirty="0" err="1"/>
              <a:t>közel</a:t>
            </a:r>
            <a:r>
              <a:rPr lang="en-US" dirty="0"/>
              <a:t> 3x </a:t>
            </a:r>
            <a:r>
              <a:rPr lang="en-US" dirty="0" err="1"/>
              <a:t>annyi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86201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07BA1-C9B7-4FFB-934F-7D55F231C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3.1 – </a:t>
            </a:r>
            <a:r>
              <a:rPr lang="en-US" dirty="0" err="1"/>
              <a:t>Probléma</a:t>
            </a:r>
            <a:r>
              <a:rPr lang="en-US" dirty="0"/>
              <a:t>: </a:t>
            </a:r>
            <a:r>
              <a:rPr lang="en-US" dirty="0" err="1"/>
              <a:t>hiányzó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outlier </a:t>
            </a:r>
            <a:r>
              <a:rPr lang="en-US" dirty="0" err="1"/>
              <a:t>adatok</a:t>
            </a:r>
            <a:endParaRPr lang="hu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A0E64-66C2-4761-9BC6-8F63A1BEE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Képzeljük el, hogy e</a:t>
            </a:r>
            <a:r>
              <a:rPr lang="en-US" dirty="0" err="1"/>
              <a:t>gy</a:t>
            </a:r>
            <a:r>
              <a:rPr lang="en-US" dirty="0"/>
              <a:t> </a:t>
            </a:r>
            <a:r>
              <a:rPr lang="en-US" dirty="0" err="1"/>
              <a:t>kampány</a:t>
            </a:r>
            <a:r>
              <a:rPr lang="en-US" dirty="0"/>
              <a:t> </a:t>
            </a:r>
            <a:r>
              <a:rPr lang="en-US" dirty="0" err="1"/>
              <a:t>végén</a:t>
            </a:r>
            <a:r>
              <a:rPr lang="en-US" dirty="0"/>
              <a:t> </a:t>
            </a:r>
            <a:r>
              <a:rPr lang="en-US" dirty="0" err="1"/>
              <a:t>közvéleménykutatást</a:t>
            </a:r>
            <a:r>
              <a:rPr lang="en-US" dirty="0"/>
              <a:t> </a:t>
            </a:r>
            <a:r>
              <a:rPr lang="en-US" dirty="0" err="1"/>
              <a:t>csinálunk</a:t>
            </a:r>
            <a:r>
              <a:rPr lang="en-US" dirty="0"/>
              <a:t>, </a:t>
            </a:r>
            <a:r>
              <a:rPr lang="en-US" dirty="0" err="1"/>
              <a:t>hogy</a:t>
            </a:r>
            <a:r>
              <a:rPr lang="en-US" dirty="0"/>
              <a:t> </a:t>
            </a:r>
            <a:r>
              <a:rPr lang="en-US" dirty="0" err="1"/>
              <a:t>statisztikákkal</a:t>
            </a:r>
            <a:r>
              <a:rPr lang="en-US" dirty="0"/>
              <a:t> </a:t>
            </a:r>
            <a:r>
              <a:rPr lang="en-US" dirty="0" err="1"/>
              <a:t>igazolhassuk</a:t>
            </a:r>
            <a:r>
              <a:rPr lang="en-US" dirty="0"/>
              <a:t> </a:t>
            </a:r>
            <a:r>
              <a:rPr lang="hu-HU" dirty="0"/>
              <a:t>az </a:t>
            </a:r>
            <a:r>
              <a:rPr lang="en-US" dirty="0" err="1"/>
              <a:t>eredményesség</a:t>
            </a:r>
            <a:r>
              <a:rPr lang="hu-HU" dirty="0"/>
              <a:t>ét</a:t>
            </a:r>
            <a:endParaRPr lang="en-US" dirty="0"/>
          </a:p>
          <a:p>
            <a:pPr lvl="1"/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emberek</a:t>
            </a:r>
            <a:r>
              <a:rPr lang="en-US" dirty="0"/>
              <a:t> </a:t>
            </a:r>
            <a:r>
              <a:rPr lang="en-US" dirty="0" err="1"/>
              <a:t>bizonyos</a:t>
            </a:r>
            <a:r>
              <a:rPr lang="en-US" dirty="0"/>
              <a:t> </a:t>
            </a:r>
            <a:r>
              <a:rPr lang="en-US" dirty="0" err="1"/>
              <a:t>okokból</a:t>
            </a:r>
            <a:r>
              <a:rPr lang="en-US" dirty="0"/>
              <a:t> </a:t>
            </a:r>
            <a:r>
              <a:rPr lang="en-US" dirty="0" err="1"/>
              <a:t>viszont</a:t>
            </a:r>
            <a:r>
              <a:rPr lang="en-US" dirty="0"/>
              <a:t> </a:t>
            </a:r>
            <a:r>
              <a:rPr lang="en-US" dirty="0" err="1"/>
              <a:t>megtagadhatják</a:t>
            </a:r>
            <a:r>
              <a:rPr lang="en-US" dirty="0"/>
              <a:t> a </a:t>
            </a:r>
            <a:r>
              <a:rPr lang="en-US" dirty="0" err="1"/>
              <a:t>választ</a:t>
            </a:r>
            <a:endParaRPr lang="en-US" dirty="0"/>
          </a:p>
          <a:p>
            <a:pPr lvl="1"/>
            <a:r>
              <a:rPr lang="en-US" dirty="0"/>
              <a:t>Pl. </a:t>
            </a:r>
            <a:r>
              <a:rPr lang="en-US" dirty="0" err="1"/>
              <a:t>kiderítjük</a:t>
            </a:r>
            <a:r>
              <a:rPr lang="en-US" dirty="0"/>
              <a:t>, </a:t>
            </a:r>
            <a:r>
              <a:rPr lang="en-US" dirty="0" err="1"/>
              <a:t>hogy</a:t>
            </a:r>
            <a:r>
              <a:rPr lang="en-US" dirty="0"/>
              <a:t> a </a:t>
            </a:r>
            <a:r>
              <a:rPr lang="en-US" b="1" dirty="0" err="1"/>
              <a:t>válaszadók</a:t>
            </a:r>
            <a:r>
              <a:rPr lang="en-US" b="1" dirty="0"/>
              <a:t> 66%-a</a:t>
            </a:r>
            <a:r>
              <a:rPr lang="en-US" dirty="0"/>
              <a:t> </a:t>
            </a:r>
            <a:r>
              <a:rPr lang="en-US" dirty="0" err="1"/>
              <a:t>eredményesnek</a:t>
            </a:r>
            <a:r>
              <a:rPr lang="en-US" dirty="0"/>
              <a:t> </a:t>
            </a:r>
            <a:r>
              <a:rPr lang="en-US" dirty="0" err="1"/>
              <a:t>tartotta</a:t>
            </a:r>
            <a:r>
              <a:rPr lang="en-US" dirty="0"/>
              <a:t> </a:t>
            </a:r>
            <a:r>
              <a:rPr lang="hu-HU" dirty="0"/>
              <a:t>a kampányt</a:t>
            </a:r>
            <a:endParaRPr lang="en-US" dirty="0"/>
          </a:p>
          <a:p>
            <a:pPr lvl="1"/>
            <a:r>
              <a:rPr lang="en-US" dirty="0"/>
              <a:t>Mi van </a:t>
            </a:r>
            <a:r>
              <a:rPr lang="en-US" dirty="0" err="1"/>
              <a:t>akkor</a:t>
            </a:r>
            <a:r>
              <a:rPr lang="en-US" dirty="0"/>
              <a:t>, ha a </a:t>
            </a:r>
            <a:r>
              <a:rPr lang="en-US" dirty="0" err="1"/>
              <a:t>megkérdezetteknek</a:t>
            </a:r>
            <a:r>
              <a:rPr lang="en-US" dirty="0"/>
              <a:t> </a:t>
            </a:r>
            <a:r>
              <a:rPr lang="en-US" dirty="0" err="1"/>
              <a:t>csupán</a:t>
            </a:r>
            <a:r>
              <a:rPr lang="en-US" dirty="0"/>
              <a:t> 40%-a </a:t>
            </a:r>
            <a:r>
              <a:rPr lang="en-US" dirty="0" err="1"/>
              <a:t>válaszolt</a:t>
            </a:r>
            <a:r>
              <a:rPr lang="en-US" dirty="0"/>
              <a:t>? </a:t>
            </a:r>
            <a:r>
              <a:rPr lang="en-US" dirty="0" err="1"/>
              <a:t>Ekkor</a:t>
            </a:r>
            <a:r>
              <a:rPr lang="en-US" dirty="0"/>
              <a:t> </a:t>
            </a:r>
            <a:r>
              <a:rPr lang="en-US" dirty="0" err="1"/>
              <a:t>máris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/>
              <a:t> a </a:t>
            </a:r>
            <a:r>
              <a:rPr lang="en-US" dirty="0" err="1"/>
              <a:t>kép</a:t>
            </a:r>
            <a:r>
              <a:rPr lang="en-US" dirty="0"/>
              <a:t>, </a:t>
            </a:r>
            <a:r>
              <a:rPr lang="en-US" dirty="0" err="1"/>
              <a:t>hiszen</a:t>
            </a:r>
            <a:r>
              <a:rPr lang="en-US" dirty="0"/>
              <a:t> a </a:t>
            </a:r>
            <a:r>
              <a:rPr lang="en-US" b="1" dirty="0" err="1"/>
              <a:t>megkérdezetteknek</a:t>
            </a:r>
            <a:r>
              <a:rPr lang="en-US" b="1" dirty="0"/>
              <a:t> </a:t>
            </a:r>
            <a:r>
              <a:rPr lang="en-US" b="1" dirty="0" err="1"/>
              <a:t>csupán</a:t>
            </a:r>
            <a:r>
              <a:rPr lang="en-US" b="1" dirty="0"/>
              <a:t> 26,4%-a</a:t>
            </a:r>
            <a:r>
              <a:rPr lang="en-US" dirty="0"/>
              <a:t> </a:t>
            </a:r>
            <a:r>
              <a:rPr lang="en-US" dirty="0" err="1"/>
              <a:t>jelezte</a:t>
            </a:r>
            <a:r>
              <a:rPr lang="en-US" dirty="0"/>
              <a:t> </a:t>
            </a:r>
            <a:r>
              <a:rPr lang="en-US" dirty="0" err="1"/>
              <a:t>egyértelm</a:t>
            </a:r>
            <a:r>
              <a:rPr lang="hu-HU" dirty="0"/>
              <a:t>ű</a:t>
            </a:r>
            <a:r>
              <a:rPr lang="en-US" dirty="0" err="1"/>
              <a:t>en</a:t>
            </a:r>
            <a:r>
              <a:rPr lang="en-US" dirty="0"/>
              <a:t>, </a:t>
            </a:r>
            <a:r>
              <a:rPr lang="en-US" dirty="0" err="1"/>
              <a:t>hogy</a:t>
            </a:r>
            <a:r>
              <a:rPr lang="en-US" dirty="0"/>
              <a:t> </a:t>
            </a:r>
            <a:r>
              <a:rPr lang="en-US" dirty="0" err="1"/>
              <a:t>eredményesnek</a:t>
            </a:r>
            <a:r>
              <a:rPr lang="en-US" dirty="0"/>
              <a:t> tart</a:t>
            </a:r>
            <a:r>
              <a:rPr lang="hu-HU" dirty="0" err="1"/>
              <a:t>otta</a:t>
            </a:r>
            <a:r>
              <a:rPr lang="hu-HU" dirty="0"/>
              <a:t> a kampányt</a:t>
            </a:r>
          </a:p>
          <a:p>
            <a:pPr lvl="2"/>
            <a:r>
              <a:rPr lang="hu-HU" dirty="0"/>
              <a:t>A</a:t>
            </a:r>
            <a:r>
              <a:rPr lang="en-US" dirty="0"/>
              <a:t> </a:t>
            </a:r>
            <a:r>
              <a:rPr lang="en-US" dirty="0" err="1"/>
              <a:t>megtagadott</a:t>
            </a:r>
            <a:r>
              <a:rPr lang="en-US" dirty="0"/>
              <a:t> </a:t>
            </a:r>
            <a:r>
              <a:rPr lang="en-US" dirty="0" err="1"/>
              <a:t>válasznak</a:t>
            </a:r>
            <a:r>
              <a:rPr lang="en-US" dirty="0"/>
              <a:t> </a:t>
            </a:r>
            <a:r>
              <a:rPr lang="hu-HU" dirty="0"/>
              <a:t>számunkra ugyanúgy lehet információ értéke, pl. lehet, hogy csak nem akartak minket megsérteni egy igen kemény negatív véleménnyel</a:t>
            </a:r>
            <a:endParaRPr lang="en-US" dirty="0"/>
          </a:p>
          <a:p>
            <a:pPr lvl="1"/>
            <a:r>
              <a:rPr lang="en-US" dirty="0"/>
              <a:t>Mi van </a:t>
            </a:r>
            <a:r>
              <a:rPr lang="en-US" dirty="0" err="1"/>
              <a:t>akkor</a:t>
            </a:r>
            <a:r>
              <a:rPr lang="en-US" dirty="0"/>
              <a:t>, ha a </a:t>
            </a:r>
            <a:r>
              <a:rPr lang="en-US" dirty="0" err="1"/>
              <a:t>megkérdezettek</a:t>
            </a:r>
            <a:r>
              <a:rPr lang="en-US" dirty="0"/>
              <a:t> </a:t>
            </a:r>
            <a:r>
              <a:rPr lang="en-US" dirty="0" err="1"/>
              <a:t>száma</a:t>
            </a:r>
            <a:r>
              <a:rPr lang="en-US" dirty="0"/>
              <a:t> is </a:t>
            </a:r>
            <a:r>
              <a:rPr lang="en-US" dirty="0" err="1"/>
              <a:t>csak</a:t>
            </a:r>
            <a:r>
              <a:rPr lang="en-US" dirty="0"/>
              <a:t> a </a:t>
            </a:r>
            <a:r>
              <a:rPr lang="en-US" dirty="0" err="1"/>
              <a:t>teljes</a:t>
            </a:r>
            <a:r>
              <a:rPr lang="en-US" dirty="0"/>
              <a:t> </a:t>
            </a:r>
            <a:r>
              <a:rPr lang="en-US" dirty="0" err="1"/>
              <a:t>populáció</a:t>
            </a:r>
            <a:r>
              <a:rPr lang="en-US" dirty="0"/>
              <a:t> 5%-</a:t>
            </a:r>
            <a:r>
              <a:rPr lang="en-US" dirty="0" err="1"/>
              <a:t>át</a:t>
            </a:r>
            <a:r>
              <a:rPr lang="en-US" dirty="0"/>
              <a:t> </a:t>
            </a:r>
            <a:r>
              <a:rPr lang="en-US" dirty="0" err="1"/>
              <a:t>teszi</a:t>
            </a:r>
            <a:r>
              <a:rPr lang="en-US" dirty="0"/>
              <a:t> </a:t>
            </a:r>
            <a:r>
              <a:rPr lang="en-US" dirty="0" err="1"/>
              <a:t>ki</a:t>
            </a:r>
            <a:r>
              <a:rPr lang="en-US" dirty="0"/>
              <a:t>? </a:t>
            </a:r>
            <a:r>
              <a:rPr lang="en-US" dirty="0" err="1"/>
              <a:t>Ekkor</a:t>
            </a:r>
            <a:r>
              <a:rPr lang="en-US" dirty="0"/>
              <a:t> </a:t>
            </a:r>
            <a:r>
              <a:rPr lang="en-US" dirty="0" err="1"/>
              <a:t>tulajdonképp</a:t>
            </a:r>
            <a:r>
              <a:rPr lang="en-US" dirty="0"/>
              <a:t> a </a:t>
            </a:r>
            <a:r>
              <a:rPr lang="en-US" b="1" dirty="0" err="1"/>
              <a:t>populáció</a:t>
            </a:r>
            <a:r>
              <a:rPr lang="en-US" b="1" dirty="0"/>
              <a:t> 1,32%-a</a:t>
            </a:r>
            <a:r>
              <a:rPr lang="en-US" dirty="0"/>
              <a:t> </a:t>
            </a:r>
            <a:r>
              <a:rPr lang="en-US" dirty="0" err="1"/>
              <a:t>alapján</a:t>
            </a:r>
            <a:r>
              <a:rPr lang="en-US" dirty="0"/>
              <a:t> </a:t>
            </a:r>
            <a:r>
              <a:rPr lang="en-US" dirty="0" err="1"/>
              <a:t>igazoljuk</a:t>
            </a:r>
            <a:r>
              <a:rPr lang="en-US" dirty="0"/>
              <a:t> </a:t>
            </a:r>
            <a:r>
              <a:rPr lang="en-US" dirty="0" err="1"/>
              <a:t>magunkat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24763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71F59-C8EB-4277-8B21-D1109C987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</a:t>
            </a:r>
            <a:r>
              <a:rPr lang="hu-HU" dirty="0"/>
              <a:t>2</a:t>
            </a:r>
            <a:r>
              <a:rPr lang="en-US" dirty="0"/>
              <a:t> – </a:t>
            </a:r>
            <a:r>
              <a:rPr lang="en-US" dirty="0" err="1"/>
              <a:t>Robusztus</a:t>
            </a:r>
            <a:r>
              <a:rPr lang="en-US" dirty="0"/>
              <a:t> </a:t>
            </a:r>
            <a:r>
              <a:rPr lang="en-US" dirty="0" err="1"/>
              <a:t>statisztika</a:t>
            </a:r>
            <a:r>
              <a:rPr lang="en-US" dirty="0"/>
              <a:t> </a:t>
            </a:r>
            <a:r>
              <a:rPr lang="en-US" dirty="0" err="1"/>
              <a:t>alapjai</a:t>
            </a:r>
            <a:endParaRPr lang="hu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348CF-0A41-46C2-90C5-1F2062E31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statisztikák</a:t>
            </a:r>
            <a:r>
              <a:rPr lang="en-US" dirty="0"/>
              <a:t>, </a:t>
            </a:r>
            <a:r>
              <a:rPr lang="en-US" dirty="0" err="1"/>
              <a:t>ahogy</a:t>
            </a:r>
            <a:r>
              <a:rPr lang="en-US" dirty="0"/>
              <a:t> </a:t>
            </a:r>
            <a:r>
              <a:rPr lang="en-US" dirty="0" err="1"/>
              <a:t>azt</a:t>
            </a:r>
            <a:r>
              <a:rPr lang="en-US" dirty="0"/>
              <a:t> </a:t>
            </a:r>
            <a:r>
              <a:rPr lang="en-US" dirty="0" err="1"/>
              <a:t>korábban</a:t>
            </a:r>
            <a:r>
              <a:rPr lang="en-US" dirty="0"/>
              <a:t> </a:t>
            </a:r>
            <a:r>
              <a:rPr lang="en-US" dirty="0" err="1"/>
              <a:t>láttuk</a:t>
            </a:r>
            <a:r>
              <a:rPr lang="en-US" dirty="0"/>
              <a:t>, </a:t>
            </a:r>
            <a:r>
              <a:rPr lang="en-US" dirty="0" err="1"/>
              <a:t>érzékenyek</a:t>
            </a:r>
            <a:r>
              <a:rPr lang="en-US" dirty="0"/>
              <a:t> </a:t>
            </a:r>
            <a:r>
              <a:rPr lang="en-US" dirty="0" err="1"/>
              <a:t>lehetnek</a:t>
            </a:r>
            <a:r>
              <a:rPr lang="en-US" dirty="0"/>
              <a:t> a </a:t>
            </a:r>
            <a:r>
              <a:rPr lang="en-US" dirty="0" err="1"/>
              <a:t>kiugró</a:t>
            </a:r>
            <a:r>
              <a:rPr lang="en-US" dirty="0"/>
              <a:t> </a:t>
            </a:r>
            <a:r>
              <a:rPr lang="en-US" dirty="0" err="1"/>
              <a:t>értékekre</a:t>
            </a:r>
            <a:r>
              <a:rPr lang="en-US" dirty="0"/>
              <a:t>, </a:t>
            </a:r>
            <a:r>
              <a:rPr lang="en-US" dirty="0" err="1"/>
              <a:t>azok</a:t>
            </a:r>
            <a:r>
              <a:rPr lang="en-US" dirty="0"/>
              <a:t> </a:t>
            </a:r>
            <a:r>
              <a:rPr lang="en-US" dirty="0" err="1"/>
              <a:t>nagyon</a:t>
            </a:r>
            <a:r>
              <a:rPr lang="en-US" dirty="0"/>
              <a:t> </a:t>
            </a:r>
            <a:r>
              <a:rPr lang="en-US" dirty="0" err="1"/>
              <a:t>eltorzíthatják</a:t>
            </a:r>
            <a:r>
              <a:rPr lang="en-US" dirty="0"/>
              <a:t> </a:t>
            </a:r>
            <a:r>
              <a:rPr lang="en-US" dirty="0" err="1"/>
              <a:t>őket</a:t>
            </a:r>
            <a:endParaRPr lang="en-US" dirty="0"/>
          </a:p>
          <a:p>
            <a:pPr lvl="1"/>
            <a:r>
              <a:rPr lang="en-US" dirty="0" err="1"/>
              <a:t>Emlékezzünk</a:t>
            </a:r>
            <a:r>
              <a:rPr lang="en-US" dirty="0"/>
              <a:t> </a:t>
            </a:r>
            <a:r>
              <a:rPr lang="en-US" dirty="0" err="1"/>
              <a:t>vissza</a:t>
            </a:r>
            <a:r>
              <a:rPr lang="en-US" dirty="0"/>
              <a:t>, </a:t>
            </a:r>
            <a:r>
              <a:rPr lang="en-US" dirty="0" err="1"/>
              <a:t>hogy</a:t>
            </a:r>
            <a:r>
              <a:rPr lang="en-US" dirty="0"/>
              <a:t> </a:t>
            </a:r>
            <a:r>
              <a:rPr lang="en-US" dirty="0" err="1"/>
              <a:t>egyetlen</a:t>
            </a:r>
            <a:r>
              <a:rPr lang="en-US" dirty="0"/>
              <a:t> </a:t>
            </a:r>
            <a:r>
              <a:rPr lang="en-US" dirty="0" err="1"/>
              <a:t>tizedes</a:t>
            </a:r>
            <a:r>
              <a:rPr lang="en-US" dirty="0"/>
              <a:t> </a:t>
            </a:r>
            <a:r>
              <a:rPr lang="en-US" dirty="0" err="1"/>
              <a:t>vessző</a:t>
            </a:r>
            <a:r>
              <a:rPr lang="en-US" dirty="0"/>
              <a:t> </a:t>
            </a:r>
            <a:r>
              <a:rPr lang="en-US" dirty="0" err="1"/>
              <a:t>elírása</a:t>
            </a:r>
            <a:r>
              <a:rPr lang="en-US" dirty="0"/>
              <a:t> </a:t>
            </a:r>
            <a:r>
              <a:rPr lang="en-US" dirty="0" err="1"/>
              <a:t>akár</a:t>
            </a:r>
            <a:r>
              <a:rPr lang="en-US" dirty="0"/>
              <a:t> </a:t>
            </a:r>
            <a:r>
              <a:rPr lang="en-US" dirty="0" err="1"/>
              <a:t>megháromszorozhatja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átlag</a:t>
            </a:r>
            <a:r>
              <a:rPr lang="en-US" dirty="0"/>
              <a:t> </a:t>
            </a:r>
            <a:r>
              <a:rPr lang="en-US" dirty="0" err="1"/>
              <a:t>értékét</a:t>
            </a:r>
            <a:endParaRPr lang="en-US" dirty="0"/>
          </a:p>
          <a:p>
            <a:r>
              <a:rPr lang="en-US" dirty="0" err="1"/>
              <a:t>Jó</a:t>
            </a:r>
            <a:r>
              <a:rPr lang="en-US" dirty="0"/>
              <a:t> </a:t>
            </a:r>
            <a:r>
              <a:rPr lang="en-US" dirty="0" err="1"/>
              <a:t>lenne</a:t>
            </a:r>
            <a:r>
              <a:rPr lang="en-US" dirty="0"/>
              <a:t>, ha </a:t>
            </a:r>
            <a:r>
              <a:rPr lang="en-US" dirty="0" err="1"/>
              <a:t>lennének</a:t>
            </a:r>
            <a:r>
              <a:rPr lang="en-US" dirty="0"/>
              <a:t> </a:t>
            </a:r>
            <a:r>
              <a:rPr lang="en-US" dirty="0" err="1"/>
              <a:t>olyan</a:t>
            </a:r>
            <a:r>
              <a:rPr lang="en-US" dirty="0"/>
              <a:t> </a:t>
            </a:r>
            <a:r>
              <a:rPr lang="en-US" dirty="0" err="1"/>
              <a:t>módszerek</a:t>
            </a:r>
            <a:r>
              <a:rPr lang="en-US" dirty="0"/>
              <a:t>, </a:t>
            </a:r>
            <a:r>
              <a:rPr lang="en-US" dirty="0" err="1"/>
              <a:t>amik</a:t>
            </a:r>
            <a:r>
              <a:rPr lang="en-US" dirty="0"/>
              <a:t> </a:t>
            </a:r>
            <a:r>
              <a:rPr lang="en-US" dirty="0" err="1"/>
              <a:t>kevésbé</a:t>
            </a:r>
            <a:r>
              <a:rPr lang="en-US" dirty="0"/>
              <a:t> </a:t>
            </a:r>
            <a:r>
              <a:rPr lang="en-US" dirty="0" err="1"/>
              <a:t>érzékenyek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ilyen</a:t>
            </a:r>
            <a:r>
              <a:rPr lang="en-US" dirty="0"/>
              <a:t> </a:t>
            </a:r>
            <a:r>
              <a:rPr lang="en-US" dirty="0" err="1"/>
              <a:t>jelleg</a:t>
            </a:r>
            <a:r>
              <a:rPr lang="hu-HU" dirty="0"/>
              <a:t>ű</a:t>
            </a:r>
            <a:r>
              <a:rPr lang="en-US" dirty="0"/>
              <a:t> </a:t>
            </a:r>
            <a:r>
              <a:rPr lang="en-US" dirty="0" err="1"/>
              <a:t>adathibákra</a:t>
            </a:r>
            <a:endParaRPr lang="en-US" dirty="0"/>
          </a:p>
          <a:p>
            <a:r>
              <a:rPr lang="en-US" dirty="0"/>
              <a:t>A </a:t>
            </a:r>
            <a:r>
              <a:rPr lang="en-US" dirty="0" err="1"/>
              <a:t>robusztus</a:t>
            </a:r>
            <a:r>
              <a:rPr lang="en-US" dirty="0"/>
              <a:t> </a:t>
            </a:r>
            <a:r>
              <a:rPr lang="en-US" dirty="0" err="1"/>
              <a:t>statisztika</a:t>
            </a:r>
            <a:r>
              <a:rPr lang="en-US" dirty="0"/>
              <a:t> </a:t>
            </a:r>
            <a:r>
              <a:rPr lang="en-US" dirty="0" err="1"/>
              <a:t>célja</a:t>
            </a:r>
            <a:r>
              <a:rPr lang="en-US" dirty="0"/>
              <a:t> </a:t>
            </a:r>
            <a:r>
              <a:rPr lang="en-US" dirty="0" err="1"/>
              <a:t>pontosan</a:t>
            </a:r>
            <a:r>
              <a:rPr lang="en-US" dirty="0"/>
              <a:t> </a:t>
            </a:r>
            <a:r>
              <a:rPr lang="en-US" dirty="0" err="1"/>
              <a:t>ez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19465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C270A-AA44-40EC-A11E-155AB33BA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</a:t>
            </a:r>
            <a:r>
              <a:rPr lang="hu-HU" dirty="0"/>
              <a:t>2</a:t>
            </a:r>
            <a:r>
              <a:rPr lang="en-US" dirty="0"/>
              <a:t> – </a:t>
            </a:r>
            <a:r>
              <a:rPr lang="en-US" dirty="0" err="1"/>
              <a:t>Robusztus</a:t>
            </a:r>
            <a:r>
              <a:rPr lang="en-US" dirty="0"/>
              <a:t> </a:t>
            </a:r>
            <a:r>
              <a:rPr lang="en-US" dirty="0" err="1"/>
              <a:t>statisztika</a:t>
            </a:r>
            <a:r>
              <a:rPr lang="en-US" dirty="0"/>
              <a:t> </a:t>
            </a:r>
            <a:r>
              <a:rPr lang="en-US" dirty="0" err="1"/>
              <a:t>alapjai</a:t>
            </a:r>
            <a:endParaRPr lang="hu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9022D-D2CB-4AAC-B883-3240A24C5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Vegyük</a:t>
            </a:r>
            <a:r>
              <a:rPr lang="en-US" dirty="0"/>
              <a:t> </a:t>
            </a:r>
            <a:r>
              <a:rPr lang="en-US" dirty="0" err="1"/>
              <a:t>például</a:t>
            </a:r>
            <a:r>
              <a:rPr lang="en-US" dirty="0"/>
              <a:t> a </a:t>
            </a:r>
            <a:r>
              <a:rPr lang="en-US" dirty="0" err="1"/>
              <a:t>mediánt</a:t>
            </a:r>
            <a:endParaRPr lang="en-US" dirty="0"/>
          </a:p>
          <a:p>
            <a:pPr lvl="1"/>
            <a:r>
              <a:rPr lang="en-US" dirty="0" err="1"/>
              <a:t>Legyen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eredeti</a:t>
            </a:r>
            <a:r>
              <a:rPr lang="en-US" dirty="0"/>
              <a:t> </a:t>
            </a:r>
            <a:r>
              <a:rPr lang="en-US" dirty="0" err="1"/>
              <a:t>adatsor</a:t>
            </a:r>
            <a:r>
              <a:rPr lang="en-US" dirty="0"/>
              <a:t> {2, 4, 1, 7, 6, 3, 10, 2}</a:t>
            </a:r>
          </a:p>
          <a:p>
            <a:pPr lvl="2"/>
            <a:r>
              <a:rPr lang="en-US" dirty="0" err="1"/>
              <a:t>Ennek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átlaga</a:t>
            </a:r>
            <a:r>
              <a:rPr lang="en-US" dirty="0"/>
              <a:t> 4.375</a:t>
            </a:r>
          </a:p>
          <a:p>
            <a:pPr lvl="2"/>
            <a:r>
              <a:rPr lang="en-US" dirty="0" err="1"/>
              <a:t>Sorba</a:t>
            </a:r>
            <a:r>
              <a:rPr lang="en-US" dirty="0"/>
              <a:t> </a:t>
            </a:r>
            <a:r>
              <a:rPr lang="en-US" dirty="0" err="1"/>
              <a:t>rendezve</a:t>
            </a:r>
            <a:r>
              <a:rPr lang="en-US" dirty="0"/>
              <a:t> {1, 2, 2, 3, 4, 6, 7, 10}, </a:t>
            </a:r>
            <a:r>
              <a:rPr lang="en-US" dirty="0" err="1"/>
              <a:t>tehát</a:t>
            </a:r>
            <a:r>
              <a:rPr lang="en-US" dirty="0"/>
              <a:t> a </a:t>
            </a:r>
            <a:r>
              <a:rPr lang="en-US" dirty="0" err="1"/>
              <a:t>medián</a:t>
            </a:r>
            <a:r>
              <a:rPr lang="en-US" dirty="0"/>
              <a:t> 3.5</a:t>
            </a:r>
          </a:p>
          <a:p>
            <a:pPr lvl="1"/>
            <a:r>
              <a:rPr lang="en-US" dirty="0" err="1"/>
              <a:t>Ronstuk</a:t>
            </a:r>
            <a:r>
              <a:rPr lang="en-US" dirty="0"/>
              <a:t> most el </a:t>
            </a:r>
            <a:r>
              <a:rPr lang="en-US" dirty="0" err="1"/>
              <a:t>direkt</a:t>
            </a:r>
            <a:r>
              <a:rPr lang="en-US" dirty="0"/>
              <a:t>! </a:t>
            </a:r>
            <a:r>
              <a:rPr lang="en-US" dirty="0" err="1"/>
              <a:t>Legyen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egyik</a:t>
            </a:r>
            <a:r>
              <a:rPr lang="en-US" dirty="0"/>
              <a:t> </a:t>
            </a:r>
            <a:r>
              <a:rPr lang="en-US" dirty="0" err="1"/>
              <a:t>hibás</a:t>
            </a:r>
            <a:r>
              <a:rPr lang="en-US" dirty="0"/>
              <a:t>, </a:t>
            </a:r>
            <a:r>
              <a:rPr lang="en-US" dirty="0" err="1"/>
              <a:t>mondjuk</a:t>
            </a:r>
            <a:r>
              <a:rPr lang="en-US" dirty="0"/>
              <a:t> 7</a:t>
            </a:r>
            <a:r>
              <a:rPr lang="en-US" dirty="0">
                <a:sym typeface="Wingdings" panose="05000000000000000000" pitchFamily="2" charset="2"/>
              </a:rPr>
              <a:t>70</a:t>
            </a:r>
          </a:p>
          <a:p>
            <a:pPr lvl="2"/>
            <a:r>
              <a:rPr lang="en-US" dirty="0" err="1">
                <a:sym typeface="Wingdings" panose="05000000000000000000" pitchFamily="2" charset="2"/>
              </a:rPr>
              <a:t>Ennek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átlaga</a:t>
            </a:r>
            <a:r>
              <a:rPr lang="en-US" dirty="0">
                <a:sym typeface="Wingdings" panose="05000000000000000000" pitchFamily="2" charset="2"/>
              </a:rPr>
              <a:t> 12.25</a:t>
            </a:r>
          </a:p>
          <a:p>
            <a:pPr lvl="2"/>
            <a:r>
              <a:rPr lang="en-US" dirty="0" err="1">
                <a:sym typeface="Wingdings" panose="05000000000000000000" pitchFamily="2" charset="2"/>
              </a:rPr>
              <a:t>Sorba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rendezve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/>
              <a:t>{1, 2, 2, 3, 4, 6, 10, 70}, </a:t>
            </a:r>
            <a:r>
              <a:rPr lang="en-US" dirty="0" err="1"/>
              <a:t>tehát</a:t>
            </a:r>
            <a:r>
              <a:rPr lang="en-US" dirty="0"/>
              <a:t> a </a:t>
            </a:r>
            <a:r>
              <a:rPr lang="en-US" dirty="0" err="1"/>
              <a:t>medián</a:t>
            </a:r>
            <a:r>
              <a:rPr lang="en-US" dirty="0"/>
              <a:t> 3.5</a:t>
            </a:r>
          </a:p>
          <a:p>
            <a:pPr lvl="1"/>
            <a:r>
              <a:rPr lang="en-US" dirty="0" err="1"/>
              <a:t>Rontsuk</a:t>
            </a:r>
            <a:r>
              <a:rPr lang="en-US" dirty="0"/>
              <a:t> </a:t>
            </a:r>
            <a:r>
              <a:rPr lang="en-US" dirty="0" err="1"/>
              <a:t>még</a:t>
            </a:r>
            <a:r>
              <a:rPr lang="en-US" dirty="0"/>
              <a:t> </a:t>
            </a:r>
            <a:r>
              <a:rPr lang="en-US" dirty="0" err="1"/>
              <a:t>jobban</a:t>
            </a:r>
            <a:r>
              <a:rPr lang="en-US" dirty="0"/>
              <a:t> el, </a:t>
            </a:r>
            <a:r>
              <a:rPr lang="en-US" dirty="0" err="1"/>
              <a:t>legyen</a:t>
            </a:r>
            <a:r>
              <a:rPr lang="en-US" dirty="0"/>
              <a:t> 2</a:t>
            </a:r>
            <a:r>
              <a:rPr lang="en-US" dirty="0">
                <a:sym typeface="Wingdings" panose="05000000000000000000" pitchFamily="2" charset="2"/>
              </a:rPr>
              <a:t>20</a:t>
            </a:r>
          </a:p>
          <a:p>
            <a:pPr lvl="2"/>
            <a:r>
              <a:rPr lang="en-US" dirty="0" err="1">
                <a:sym typeface="Wingdings" panose="05000000000000000000" pitchFamily="2" charset="2"/>
              </a:rPr>
              <a:t>Ennek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az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átlaga</a:t>
            </a:r>
            <a:r>
              <a:rPr lang="en-US" dirty="0">
                <a:sym typeface="Wingdings" panose="05000000000000000000" pitchFamily="2" charset="2"/>
              </a:rPr>
              <a:t> 14.5</a:t>
            </a:r>
          </a:p>
          <a:p>
            <a:pPr lvl="2"/>
            <a:r>
              <a:rPr lang="en-US" dirty="0" err="1">
                <a:sym typeface="Wingdings" panose="05000000000000000000" pitchFamily="2" charset="2"/>
              </a:rPr>
              <a:t>Sorba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rendezve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/>
              <a:t>{1, 2, 3, 4, 6, 10, 20, 70}, </a:t>
            </a:r>
            <a:r>
              <a:rPr lang="en-US" dirty="0" err="1"/>
              <a:t>tehát</a:t>
            </a:r>
            <a:r>
              <a:rPr lang="en-US" dirty="0"/>
              <a:t> a </a:t>
            </a:r>
            <a:r>
              <a:rPr lang="en-US" dirty="0" err="1"/>
              <a:t>medián</a:t>
            </a:r>
            <a:r>
              <a:rPr lang="en-US" dirty="0"/>
              <a:t> 5</a:t>
            </a:r>
          </a:p>
          <a:p>
            <a:r>
              <a:rPr lang="en-US" dirty="0" err="1"/>
              <a:t>Láthatjuk</a:t>
            </a:r>
            <a:r>
              <a:rPr lang="en-US" dirty="0"/>
              <a:t>, </a:t>
            </a:r>
            <a:r>
              <a:rPr lang="en-US" dirty="0" err="1"/>
              <a:t>hogy</a:t>
            </a:r>
            <a:r>
              <a:rPr lang="en-US" dirty="0"/>
              <a:t> a </a:t>
            </a:r>
            <a:r>
              <a:rPr lang="en-US" dirty="0" err="1"/>
              <a:t>medián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tévedhetetlen</a:t>
            </a:r>
            <a:r>
              <a:rPr lang="en-US" dirty="0"/>
              <a:t>, </a:t>
            </a:r>
            <a:r>
              <a:rPr lang="en-US" dirty="0" err="1"/>
              <a:t>viszont</a:t>
            </a:r>
            <a:r>
              <a:rPr lang="en-US" dirty="0"/>
              <a:t> </a:t>
            </a:r>
            <a:r>
              <a:rPr lang="en-US" dirty="0" err="1"/>
              <a:t>sokkal</a:t>
            </a:r>
            <a:r>
              <a:rPr lang="en-US" dirty="0"/>
              <a:t> </a:t>
            </a:r>
            <a:r>
              <a:rPr lang="en-US" dirty="0" err="1"/>
              <a:t>jobban</a:t>
            </a:r>
            <a:r>
              <a:rPr lang="en-US" dirty="0"/>
              <a:t> </a:t>
            </a:r>
            <a:r>
              <a:rPr lang="en-US" dirty="0" err="1"/>
              <a:t>tűri</a:t>
            </a:r>
            <a:r>
              <a:rPr lang="en-US" dirty="0"/>
              <a:t> a </a:t>
            </a:r>
            <a:r>
              <a:rPr lang="en-US" dirty="0" err="1"/>
              <a:t>hibákat</a:t>
            </a:r>
            <a:r>
              <a:rPr lang="en-US" dirty="0"/>
              <a:t>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81231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0714D-2F48-430D-B056-C1F7D9140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3.3 – </a:t>
            </a:r>
            <a:r>
              <a:rPr lang="en-US" dirty="0" err="1"/>
              <a:t>Hely</a:t>
            </a:r>
            <a:r>
              <a:rPr lang="en-US" dirty="0"/>
              <a:t>, </a:t>
            </a:r>
            <a:r>
              <a:rPr lang="en-US" dirty="0" err="1"/>
              <a:t>skála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összefüggőségi</a:t>
            </a:r>
            <a:r>
              <a:rPr lang="en-US" dirty="0"/>
              <a:t> </a:t>
            </a:r>
            <a:r>
              <a:rPr lang="en-US" dirty="0" err="1"/>
              <a:t>mértékek</a:t>
            </a:r>
            <a:endParaRPr lang="hu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5415C-4486-4BC0-9D89-080688FD32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statisztikákat</a:t>
            </a:r>
            <a:r>
              <a:rPr lang="en-US" dirty="0"/>
              <a:t> </a:t>
            </a:r>
            <a:r>
              <a:rPr lang="en-US" dirty="0" err="1"/>
              <a:t>attól</a:t>
            </a:r>
            <a:r>
              <a:rPr lang="en-US" dirty="0"/>
              <a:t> </a:t>
            </a:r>
            <a:r>
              <a:rPr lang="en-US" dirty="0" err="1"/>
              <a:t>függően</a:t>
            </a:r>
            <a:r>
              <a:rPr lang="en-US" dirty="0"/>
              <a:t>, </a:t>
            </a:r>
            <a:r>
              <a:rPr lang="en-US" dirty="0" err="1"/>
              <a:t>hogy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szeretnénk</a:t>
            </a:r>
            <a:r>
              <a:rPr lang="en-US" dirty="0"/>
              <a:t> </a:t>
            </a:r>
            <a:r>
              <a:rPr lang="en-US" dirty="0" err="1"/>
              <a:t>mérni</a:t>
            </a:r>
            <a:r>
              <a:rPr lang="en-US" dirty="0"/>
              <a:t>, </a:t>
            </a:r>
            <a:r>
              <a:rPr lang="en-US" dirty="0" err="1"/>
              <a:t>több</a:t>
            </a:r>
            <a:r>
              <a:rPr lang="en-US" dirty="0"/>
              <a:t> </a:t>
            </a:r>
            <a:r>
              <a:rPr lang="en-US" dirty="0" err="1"/>
              <a:t>csoportra</a:t>
            </a:r>
            <a:r>
              <a:rPr lang="en-US" dirty="0"/>
              <a:t> is </a:t>
            </a:r>
            <a:r>
              <a:rPr lang="en-US" dirty="0" err="1"/>
              <a:t>oszthatjuk</a:t>
            </a:r>
            <a:endParaRPr lang="en-US" dirty="0"/>
          </a:p>
          <a:p>
            <a:pPr lvl="1"/>
            <a:r>
              <a:rPr lang="en-US" dirty="0" err="1"/>
              <a:t>Hely</a:t>
            </a:r>
            <a:r>
              <a:rPr lang="en-US" dirty="0"/>
              <a:t> (location) </a:t>
            </a:r>
            <a:r>
              <a:rPr lang="en-US" dirty="0" err="1"/>
              <a:t>mértékek</a:t>
            </a:r>
            <a:r>
              <a:rPr lang="en-US" dirty="0"/>
              <a:t>: a </a:t>
            </a:r>
            <a:r>
              <a:rPr lang="en-US" dirty="0" err="1"/>
              <a:t>minta</a:t>
            </a:r>
            <a:r>
              <a:rPr lang="en-US" dirty="0"/>
              <a:t> </a:t>
            </a:r>
            <a:r>
              <a:rPr lang="en-US" dirty="0" err="1"/>
              <a:t>mögött</a:t>
            </a:r>
            <a:r>
              <a:rPr lang="en-US" dirty="0"/>
              <a:t> </a:t>
            </a:r>
            <a:r>
              <a:rPr lang="en-US" dirty="0" err="1"/>
              <a:t>álló</a:t>
            </a:r>
            <a:r>
              <a:rPr lang="en-US" dirty="0"/>
              <a:t> </a:t>
            </a:r>
            <a:r>
              <a:rPr lang="en-US" dirty="0" err="1"/>
              <a:t>ismeretlen</a:t>
            </a:r>
            <a:r>
              <a:rPr lang="en-US" dirty="0"/>
              <a:t> </a:t>
            </a:r>
            <a:r>
              <a:rPr lang="en-US" dirty="0" err="1"/>
              <a:t>eloszlás</a:t>
            </a:r>
            <a:r>
              <a:rPr lang="en-US" dirty="0"/>
              <a:t> </a:t>
            </a:r>
            <a:r>
              <a:rPr lang="en-US" dirty="0" err="1"/>
              <a:t>közepét</a:t>
            </a:r>
            <a:r>
              <a:rPr lang="en-US" dirty="0"/>
              <a:t> </a:t>
            </a:r>
            <a:r>
              <a:rPr lang="en-US" dirty="0" err="1"/>
              <a:t>próbálják</a:t>
            </a:r>
            <a:r>
              <a:rPr lang="en-US" dirty="0"/>
              <a:t> </a:t>
            </a:r>
            <a:r>
              <a:rPr lang="en-US" dirty="0" err="1"/>
              <a:t>mérni</a:t>
            </a:r>
            <a:r>
              <a:rPr lang="en-US" dirty="0"/>
              <a:t> (</a:t>
            </a:r>
            <a:r>
              <a:rPr lang="en-US" dirty="0" err="1"/>
              <a:t>klasszikus</a:t>
            </a:r>
            <a:r>
              <a:rPr lang="en-US" dirty="0"/>
              <a:t> </a:t>
            </a:r>
            <a:r>
              <a:rPr lang="en-US" dirty="0" err="1"/>
              <a:t>példa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átlag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Skála</a:t>
            </a:r>
            <a:r>
              <a:rPr lang="en-US" dirty="0"/>
              <a:t> (scale) </a:t>
            </a:r>
            <a:r>
              <a:rPr lang="en-US" dirty="0" err="1"/>
              <a:t>mértékek</a:t>
            </a:r>
            <a:r>
              <a:rPr lang="en-US" dirty="0"/>
              <a:t>: a </a:t>
            </a:r>
            <a:r>
              <a:rPr lang="en-US" dirty="0" err="1"/>
              <a:t>minta</a:t>
            </a:r>
            <a:r>
              <a:rPr lang="en-US" dirty="0"/>
              <a:t> </a:t>
            </a:r>
            <a:r>
              <a:rPr lang="en-US" dirty="0" err="1"/>
              <a:t>mögött</a:t>
            </a:r>
            <a:r>
              <a:rPr lang="en-US" dirty="0"/>
              <a:t> </a:t>
            </a:r>
            <a:r>
              <a:rPr lang="en-US" dirty="0" err="1"/>
              <a:t>álló</a:t>
            </a:r>
            <a:r>
              <a:rPr lang="en-US" dirty="0"/>
              <a:t> </a:t>
            </a:r>
            <a:r>
              <a:rPr lang="en-US" dirty="0" err="1"/>
              <a:t>ismeretlen</a:t>
            </a:r>
            <a:r>
              <a:rPr lang="en-US" dirty="0"/>
              <a:t> </a:t>
            </a:r>
            <a:r>
              <a:rPr lang="en-US" dirty="0" err="1"/>
              <a:t>eloszlás</a:t>
            </a:r>
            <a:r>
              <a:rPr lang="en-US" dirty="0"/>
              <a:t> </a:t>
            </a:r>
            <a:r>
              <a:rPr lang="en-US" dirty="0" err="1"/>
              <a:t>közepétől</a:t>
            </a:r>
            <a:r>
              <a:rPr lang="en-US" dirty="0"/>
              <a:t> </a:t>
            </a:r>
            <a:r>
              <a:rPr lang="en-US" dirty="0" err="1"/>
              <a:t>való</a:t>
            </a:r>
            <a:r>
              <a:rPr lang="en-US" dirty="0"/>
              <a:t> </a:t>
            </a:r>
            <a:r>
              <a:rPr lang="en-US" dirty="0" err="1"/>
              <a:t>eltérést</a:t>
            </a:r>
            <a:r>
              <a:rPr lang="en-US" dirty="0"/>
              <a:t> </a:t>
            </a:r>
            <a:r>
              <a:rPr lang="en-US" dirty="0" err="1"/>
              <a:t>próbálják</a:t>
            </a:r>
            <a:r>
              <a:rPr lang="en-US" dirty="0"/>
              <a:t> </a:t>
            </a:r>
            <a:r>
              <a:rPr lang="en-US" dirty="0" err="1"/>
              <a:t>mérni</a:t>
            </a:r>
            <a:r>
              <a:rPr lang="en-US" dirty="0"/>
              <a:t> (</a:t>
            </a:r>
            <a:r>
              <a:rPr lang="en-US" dirty="0" err="1"/>
              <a:t>klasszikus</a:t>
            </a:r>
            <a:r>
              <a:rPr lang="en-US" dirty="0"/>
              <a:t> </a:t>
            </a:r>
            <a:r>
              <a:rPr lang="en-US" dirty="0" err="1"/>
              <a:t>példa</a:t>
            </a:r>
            <a:r>
              <a:rPr lang="en-US" dirty="0"/>
              <a:t> a </a:t>
            </a:r>
            <a:r>
              <a:rPr lang="en-US" dirty="0" err="1"/>
              <a:t>szórás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Összefüggőségi</a:t>
            </a:r>
            <a:r>
              <a:rPr lang="en-US" dirty="0"/>
              <a:t> </a:t>
            </a:r>
            <a:r>
              <a:rPr lang="en-US" dirty="0" err="1"/>
              <a:t>mértékek</a:t>
            </a:r>
            <a:r>
              <a:rPr lang="en-US" dirty="0"/>
              <a:t>: a </a:t>
            </a:r>
            <a:r>
              <a:rPr lang="en-US" dirty="0" err="1"/>
              <a:t>két</a:t>
            </a:r>
            <a:r>
              <a:rPr lang="en-US" dirty="0"/>
              <a:t> </a:t>
            </a:r>
            <a:r>
              <a:rPr lang="en-US" dirty="0" err="1"/>
              <a:t>minta</a:t>
            </a:r>
            <a:r>
              <a:rPr lang="en-US" dirty="0"/>
              <a:t> </a:t>
            </a:r>
            <a:r>
              <a:rPr lang="en-US" dirty="0" err="1"/>
              <a:t>mögött</a:t>
            </a:r>
            <a:r>
              <a:rPr lang="en-US" dirty="0"/>
              <a:t> </a:t>
            </a:r>
            <a:r>
              <a:rPr lang="en-US" dirty="0" err="1"/>
              <a:t>álló</a:t>
            </a:r>
            <a:r>
              <a:rPr lang="en-US" dirty="0"/>
              <a:t> </a:t>
            </a:r>
            <a:r>
              <a:rPr lang="en-US" dirty="0" err="1"/>
              <a:t>két</a:t>
            </a:r>
            <a:r>
              <a:rPr lang="en-US" dirty="0"/>
              <a:t> </a:t>
            </a:r>
            <a:r>
              <a:rPr lang="en-US" dirty="0" err="1"/>
              <a:t>ismeretlen</a:t>
            </a:r>
            <a:r>
              <a:rPr lang="en-US" dirty="0"/>
              <a:t> </a:t>
            </a:r>
            <a:r>
              <a:rPr lang="en-US" dirty="0" err="1"/>
              <a:t>eloszlás</a:t>
            </a:r>
            <a:r>
              <a:rPr lang="en-US" dirty="0"/>
              <a:t> </a:t>
            </a:r>
            <a:r>
              <a:rPr lang="en-US" dirty="0" err="1"/>
              <a:t>közti</a:t>
            </a:r>
            <a:r>
              <a:rPr lang="en-US" dirty="0"/>
              <a:t> </a:t>
            </a:r>
            <a:r>
              <a:rPr lang="en-US" dirty="0" err="1"/>
              <a:t>összefüggőség</a:t>
            </a:r>
            <a:r>
              <a:rPr lang="en-US" dirty="0"/>
              <a:t> </a:t>
            </a:r>
            <a:r>
              <a:rPr lang="en-US" dirty="0" err="1"/>
              <a:t>erősségét</a:t>
            </a:r>
            <a:r>
              <a:rPr lang="en-US" dirty="0"/>
              <a:t> </a:t>
            </a:r>
            <a:r>
              <a:rPr lang="en-US" dirty="0" err="1"/>
              <a:t>próbálják</a:t>
            </a:r>
            <a:r>
              <a:rPr lang="en-US" dirty="0"/>
              <a:t> </a:t>
            </a:r>
            <a:r>
              <a:rPr lang="en-US" dirty="0" err="1"/>
              <a:t>mérni</a:t>
            </a:r>
            <a:r>
              <a:rPr lang="en-US" dirty="0"/>
              <a:t> (</a:t>
            </a:r>
            <a:r>
              <a:rPr lang="en-US" dirty="0" err="1"/>
              <a:t>klasszikus</a:t>
            </a:r>
            <a:r>
              <a:rPr lang="en-US" dirty="0"/>
              <a:t> </a:t>
            </a:r>
            <a:r>
              <a:rPr lang="en-US" dirty="0" err="1"/>
              <a:t>példa</a:t>
            </a:r>
            <a:r>
              <a:rPr lang="en-US" dirty="0"/>
              <a:t> a </a:t>
            </a:r>
            <a:r>
              <a:rPr lang="en-US" dirty="0" err="1"/>
              <a:t>korreláció</a:t>
            </a:r>
            <a:r>
              <a:rPr lang="en-US" dirty="0"/>
              <a:t>)</a:t>
            </a:r>
          </a:p>
          <a:p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említett</a:t>
            </a:r>
            <a:r>
              <a:rPr lang="en-US" dirty="0"/>
              <a:t> </a:t>
            </a:r>
            <a:r>
              <a:rPr lang="en-US" dirty="0" err="1"/>
              <a:t>klasszikus</a:t>
            </a:r>
            <a:r>
              <a:rPr lang="en-US" dirty="0"/>
              <a:t> </a:t>
            </a:r>
            <a:r>
              <a:rPr lang="en-US" dirty="0" err="1"/>
              <a:t>mértékek</a:t>
            </a:r>
            <a:r>
              <a:rPr lang="en-US" dirty="0"/>
              <a:t> </a:t>
            </a:r>
            <a:r>
              <a:rPr lang="en-US" dirty="0" err="1"/>
              <a:t>becslései</a:t>
            </a:r>
            <a:r>
              <a:rPr lang="en-US" dirty="0"/>
              <a:t> mind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átlag</a:t>
            </a:r>
            <a:r>
              <a:rPr lang="en-US" dirty="0"/>
              <a:t> </a:t>
            </a:r>
            <a:r>
              <a:rPr lang="en-US" dirty="0" err="1"/>
              <a:t>számításán</a:t>
            </a:r>
            <a:r>
              <a:rPr lang="en-US" dirty="0"/>
              <a:t> </a:t>
            </a:r>
            <a:r>
              <a:rPr lang="en-US" dirty="0" err="1"/>
              <a:t>alapulnak</a:t>
            </a:r>
            <a:r>
              <a:rPr lang="en-US" dirty="0"/>
              <a:t>, </a:t>
            </a:r>
            <a:r>
              <a:rPr lang="en-US" dirty="0" err="1"/>
              <a:t>emiatt</a:t>
            </a:r>
            <a:r>
              <a:rPr lang="en-US" dirty="0"/>
              <a:t> </a:t>
            </a:r>
            <a:r>
              <a:rPr lang="en-US" dirty="0" err="1"/>
              <a:t>nagyon</a:t>
            </a:r>
            <a:r>
              <a:rPr lang="en-US" dirty="0"/>
              <a:t> </a:t>
            </a:r>
            <a:r>
              <a:rPr lang="en-US" dirty="0" err="1"/>
              <a:t>érzékenyek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outlier-</a:t>
            </a:r>
            <a:r>
              <a:rPr lang="en-US" dirty="0" err="1"/>
              <a:t>ekre</a:t>
            </a:r>
            <a:r>
              <a:rPr lang="en-US" dirty="0"/>
              <a:t>!</a:t>
            </a:r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0873954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0714D-2F48-430D-B056-C1F7D9140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3.3 – </a:t>
            </a:r>
            <a:r>
              <a:rPr lang="en-US" dirty="0" err="1"/>
              <a:t>Hely</a:t>
            </a:r>
            <a:r>
              <a:rPr lang="en-US" dirty="0"/>
              <a:t>, </a:t>
            </a:r>
            <a:r>
              <a:rPr lang="en-US" dirty="0" err="1"/>
              <a:t>skála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összefüggőségi</a:t>
            </a:r>
            <a:r>
              <a:rPr lang="en-US" dirty="0"/>
              <a:t> </a:t>
            </a:r>
            <a:r>
              <a:rPr lang="en-US" dirty="0" err="1"/>
              <a:t>mértékek</a:t>
            </a:r>
            <a:endParaRPr lang="hu-H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75415C-4486-4BC0-9D89-080688FD32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u-HU" dirty="0"/>
                  <a:t>Outlier-ek kezelésére két igen gyakori eszköz a robusztus statisztikában a </a:t>
                </a:r>
                <a:r>
                  <a:rPr lang="hu-HU" b="1" i="1" dirty="0" err="1"/>
                  <a:t>trimming</a:t>
                </a:r>
                <a:r>
                  <a:rPr lang="hu-HU" dirty="0"/>
                  <a:t> és a </a:t>
                </a:r>
                <a:r>
                  <a:rPr lang="hu-HU" b="1" i="1" dirty="0" err="1"/>
                  <a:t>winsorization</a:t>
                </a:r>
                <a:endParaRPr lang="hu-HU" b="1" i="1" dirty="0"/>
              </a:p>
              <a:p>
                <a:pPr lvl="1"/>
                <a:r>
                  <a:rPr lang="hu-HU" b="0" dirty="0"/>
                  <a:t>(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hu-HU" dirty="0"/>
                  <a:t>-</a:t>
                </a:r>
                <a:r>
                  <a:rPr lang="hu-HU" dirty="0" err="1"/>
                  <a:t>kvantilis</a:t>
                </a:r>
                <a:r>
                  <a:rPr lang="hu-HU" dirty="0"/>
                  <a:t>: az az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</m:oMath>
                </a14:m>
                <a:r>
                  <a:rPr lang="hu-HU" dirty="0"/>
                  <a:t> érték, amire 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sub>
                        </m:sSub>
                      </m:e>
                    </m:d>
                    <m:r>
                      <a:rPr lang="hu-HU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i="1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hu-HU" dirty="0"/>
                  <a:t>)</a:t>
                </a:r>
              </a:p>
              <a:p>
                <a:pPr lvl="1"/>
                <a:r>
                  <a:rPr lang="hu-HU" b="1" dirty="0" err="1"/>
                  <a:t>Trimming</a:t>
                </a:r>
                <a:r>
                  <a:rPr lang="hu-HU" b="1" dirty="0"/>
                  <a:t>:</a:t>
                </a:r>
                <a:r>
                  <a:rPr lang="hu-HU" dirty="0"/>
                  <a:t> legyen </a:t>
                </a:r>
                <a14:m>
                  <m:oMath xmlns:m="http://schemas.openxmlformats.org/officeDocument/2006/math">
                    <m:r>
                      <a:rPr lang="hu-HU" b="0" i="0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hu-HU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hu-HU" i="1">
                        <a:latin typeface="Cambria Math" panose="02040503050406030204" pitchFamily="18" charset="0"/>
                      </a:rPr>
                      <m:t>0.5</m:t>
                    </m:r>
                  </m:oMath>
                </a14:m>
                <a:r>
                  <a:rPr lang="hu-HU" dirty="0"/>
                  <a:t> – ha egy 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hu-HU" dirty="0"/>
                  <a:t> adatpontra igaz, hogy 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</m:oMath>
                </a14:m>
                <a:r>
                  <a:rPr lang="hu-HU" dirty="0"/>
                  <a:t> vagy 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i="1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</m:oMath>
                </a14:m>
                <a:r>
                  <a:rPr lang="hu-HU" dirty="0"/>
                  <a:t>, akkor kidobjuk a mintából, majd az így megmaradó mintapontokat használjuk csak a továbbiakban</a:t>
                </a:r>
              </a:p>
              <a:p>
                <a:pPr lvl="1"/>
                <a:r>
                  <a:rPr lang="en-US" b="1" dirty="0" err="1"/>
                  <a:t>Winsoriz</a:t>
                </a:r>
                <a:r>
                  <a:rPr lang="hu-HU" b="1" dirty="0" err="1"/>
                  <a:t>ation</a:t>
                </a:r>
                <a:r>
                  <a:rPr lang="en-US" b="1" dirty="0"/>
                  <a:t>:</a:t>
                </a:r>
                <a:r>
                  <a:rPr lang="hu-HU" dirty="0"/>
                  <a:t> legyen </a:t>
                </a:r>
                <a14:m>
                  <m:oMath xmlns:m="http://schemas.openxmlformats.org/officeDocument/2006/math">
                    <m:r>
                      <a:rPr lang="hu-HU" b="0" i="0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hu-HU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hu-HU" i="1">
                        <a:latin typeface="Cambria Math" panose="02040503050406030204" pitchFamily="18" charset="0"/>
                      </a:rPr>
                      <m:t>≤0.5</m:t>
                    </m:r>
                  </m:oMath>
                </a14:m>
                <a:r>
                  <a:rPr lang="hu-HU" dirty="0"/>
                  <a:t> – ha egy 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hu-HU" dirty="0"/>
                  <a:t> adatpontra igaz, hogy 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</m:oMath>
                </a14:m>
                <a:r>
                  <a:rPr lang="hu-HU" dirty="0"/>
                  <a:t>, akkor azt a mintában lecseréljük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</m:oMath>
                </a14:m>
                <a:r>
                  <a:rPr lang="hu-HU" dirty="0"/>
                  <a:t>-</a:t>
                </a:r>
                <a:r>
                  <a:rPr lang="hu-HU" dirty="0" err="1"/>
                  <a:t>ra</a:t>
                </a:r>
                <a:r>
                  <a:rPr lang="hu-HU" dirty="0"/>
                  <a:t>, ha pedig 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i="1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</m:oMath>
                </a14:m>
                <a:r>
                  <a:rPr lang="hu-HU" dirty="0"/>
                  <a:t>, akkor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</m:oMath>
                </a14:m>
                <a:r>
                  <a:rPr lang="hu-HU" dirty="0"/>
                  <a:t>-</a:t>
                </a:r>
                <a:r>
                  <a:rPr lang="hu-HU" dirty="0" err="1"/>
                  <a:t>ra</a:t>
                </a:r>
                <a:r>
                  <a:rPr lang="hu-HU" dirty="0"/>
                  <a:t>, majd az így módosított mintát használjuk a továbbiakban</a:t>
                </a:r>
                <a:endParaRPr lang="en-US" dirty="0"/>
              </a:p>
              <a:p>
                <a:pPr lvl="1"/>
                <a:endParaRPr lang="hu-HU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75415C-4486-4BC0-9D89-080688FD32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315672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0714D-2F48-430D-B056-C1F7D9140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3.3 – </a:t>
            </a:r>
            <a:r>
              <a:rPr lang="en-US" dirty="0" err="1"/>
              <a:t>Hely</a:t>
            </a:r>
            <a:r>
              <a:rPr lang="en-US" dirty="0"/>
              <a:t>, </a:t>
            </a:r>
            <a:r>
              <a:rPr lang="en-US" dirty="0" err="1"/>
              <a:t>skála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összefüggőségi</a:t>
            </a:r>
            <a:r>
              <a:rPr lang="en-US" dirty="0"/>
              <a:t> </a:t>
            </a:r>
            <a:r>
              <a:rPr lang="en-US" dirty="0" err="1"/>
              <a:t>mértékek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75415C-4486-4BC0-9D89-080688FD32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Robusztus </a:t>
                </a:r>
                <a:r>
                  <a:rPr lang="en-US" dirty="0" err="1"/>
                  <a:t>hely</a:t>
                </a:r>
                <a:r>
                  <a:rPr lang="en-US" dirty="0"/>
                  <a:t> </a:t>
                </a:r>
                <a:r>
                  <a:rPr lang="en-US" dirty="0" err="1"/>
                  <a:t>mértékek</a:t>
                </a:r>
                <a:r>
                  <a:rPr lang="en-US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hu-HU" dirty="0"/>
                  <a:t>-t</a:t>
                </a:r>
                <a:r>
                  <a:rPr lang="en-US" dirty="0"/>
                  <a:t>rimmed mean: </a:t>
                </a:r>
                <a:r>
                  <a:rPr lang="hu-HU" dirty="0"/>
                  <a:t>elvégezzük az adat </a:t>
                </a:r>
                <a:r>
                  <a:rPr lang="hu-HU" dirty="0" err="1"/>
                  <a:t>trimmelését</a:t>
                </a:r>
                <a:r>
                  <a:rPr lang="hu-HU" dirty="0"/>
                  <a:t>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hu-HU" dirty="0"/>
                  <a:t> szerint, majd ezt követően kiszámoljuk az átlagot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hu-HU" dirty="0"/>
                  <a:t>- w</a:t>
                </a:r>
                <a:r>
                  <a:rPr lang="en-US" dirty="0" err="1"/>
                  <a:t>insorized</a:t>
                </a:r>
                <a:r>
                  <a:rPr lang="en-US" dirty="0"/>
                  <a:t> mean:</a:t>
                </a:r>
                <a:r>
                  <a:rPr lang="hu-HU" dirty="0"/>
                  <a:t> elvégezzük az adat </a:t>
                </a:r>
                <a:r>
                  <a:rPr lang="hu-HU" dirty="0" err="1"/>
                  <a:t>winsorizálását</a:t>
                </a:r>
                <a:r>
                  <a:rPr lang="hu-HU" dirty="0"/>
                  <a:t> 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hu-HU" dirty="0"/>
                  <a:t> szerint, majd ezt követően kiszámoljuk az átlagot</a:t>
                </a:r>
              </a:p>
              <a:p>
                <a:pPr lvl="1"/>
                <a:r>
                  <a:rPr lang="en-US" dirty="0" err="1"/>
                  <a:t>Mediá</a:t>
                </a:r>
                <a:r>
                  <a:rPr lang="hu-HU" dirty="0"/>
                  <a:t>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75415C-4486-4BC0-9D89-080688FD32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148205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0714D-2F48-430D-B056-C1F7D9140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3.3 – </a:t>
            </a:r>
            <a:r>
              <a:rPr lang="en-US" dirty="0" err="1"/>
              <a:t>Hely</a:t>
            </a:r>
            <a:r>
              <a:rPr lang="en-US" dirty="0"/>
              <a:t>, </a:t>
            </a:r>
            <a:r>
              <a:rPr lang="en-US" dirty="0" err="1"/>
              <a:t>skála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összefüggőségi</a:t>
            </a:r>
            <a:r>
              <a:rPr lang="en-US" dirty="0"/>
              <a:t> </a:t>
            </a:r>
            <a:r>
              <a:rPr lang="en-US" dirty="0" err="1"/>
              <a:t>mértékek</a:t>
            </a:r>
            <a:endParaRPr lang="hu-H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75415C-4486-4BC0-9D89-080688FD32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707697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Robusztus </a:t>
                </a:r>
                <a:r>
                  <a:rPr lang="en-US" dirty="0" err="1"/>
                  <a:t>hely</a:t>
                </a:r>
                <a:r>
                  <a:rPr lang="en-US" dirty="0"/>
                  <a:t> </a:t>
                </a:r>
                <a:r>
                  <a:rPr lang="en-US" dirty="0" err="1"/>
                  <a:t>mértékek</a:t>
                </a:r>
                <a:r>
                  <a:rPr lang="hu-HU" dirty="0"/>
                  <a:t> – Példa</a:t>
                </a:r>
              </a:p>
              <a:p>
                <a:pPr lvl="1"/>
                <a:r>
                  <a:rPr lang="hu-HU" dirty="0"/>
                  <a:t>Legyen a mintánk {2,  </a:t>
                </a:r>
                <a:r>
                  <a:rPr lang="en-US" dirty="0"/>
                  <a:t>1</a:t>
                </a:r>
                <a:r>
                  <a:rPr lang="hu-HU" dirty="0"/>
                  <a:t>,  3,  2, 10,  0,  7,  5,  9,  0, 10,  2, 10,  7,  1}</a:t>
                </a:r>
              </a:p>
              <a:p>
                <a:pPr lvl="1"/>
                <a:r>
                  <a:rPr lang="hu-HU" dirty="0"/>
                  <a:t>Rendezve {0, 0, </a:t>
                </a:r>
                <a:r>
                  <a:rPr lang="en-US" dirty="0"/>
                  <a:t>1</a:t>
                </a:r>
                <a:r>
                  <a:rPr lang="hu-HU" dirty="0"/>
                  <a:t>, 1, 2, 2, 2, 3, 5, 7, 7, 9, 10, 10, 10}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hu-HU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hu-HU" dirty="0"/>
                  <a:t> az az érték, amire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hu-H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sub>
                        </m:sSub>
                      </m:e>
                    </m:d>
                    <m:r>
                      <a:rPr lang="hu-HU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∈(0,1]</m:t>
                    </m:r>
                  </m:oMath>
                </a14:m>
                <a:endParaRPr lang="hu-HU" dirty="0"/>
              </a:p>
              <a:p>
                <a:pPr lvl="2"/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≤0</m:t>
                        </m:r>
                      </m:e>
                    </m:d>
                    <m:r>
                      <a:rPr lang="hu-HU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hu-HU" dirty="0"/>
              </a:p>
              <a:p>
                <a:pPr lvl="2"/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≤1</m:t>
                        </m:r>
                      </m:e>
                    </m:d>
                    <m:r>
                      <a:rPr lang="hu-HU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hu-HU" dirty="0"/>
              </a:p>
              <a:p>
                <a:pPr lvl="2"/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≤2</m:t>
                        </m:r>
                      </m:e>
                    </m:d>
                    <m:r>
                      <a:rPr lang="hu-HU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hu-HU" dirty="0"/>
              </a:p>
              <a:p>
                <a:pPr lvl="2"/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≤3</m:t>
                        </m:r>
                      </m:e>
                    </m:d>
                    <m:r>
                      <a:rPr lang="hu-HU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hu-HU" dirty="0"/>
              </a:p>
              <a:p>
                <a:pPr lvl="2"/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≤5</m:t>
                        </m:r>
                      </m:e>
                    </m:d>
                    <m:r>
                      <a:rPr lang="hu-HU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hu-HU" dirty="0"/>
              </a:p>
              <a:p>
                <a:pPr lvl="2"/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≤7</m:t>
                        </m:r>
                      </m:e>
                    </m:d>
                    <m:r>
                      <a:rPr lang="hu-HU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hu-HU" b="0" dirty="0"/>
              </a:p>
              <a:p>
                <a:pPr lvl="2"/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≤9</m:t>
                        </m:r>
                      </m:e>
                    </m:d>
                    <m:r>
                      <a:rPr lang="hu-HU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hu-HU" dirty="0"/>
              </a:p>
              <a:p>
                <a:pPr lvl="2"/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≤10</m:t>
                        </m:r>
                      </m:e>
                    </m:d>
                    <m:r>
                      <a:rPr lang="hu-HU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hu-HU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75415C-4486-4BC0-9D89-080688FD32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707697"/>
              </a:xfrm>
              <a:blipFill>
                <a:blip r:embed="rId2"/>
                <a:stretch>
                  <a:fillRect l="-812" t="-245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>
            <a:extLst>
              <a:ext uri="{FF2B5EF4-FFF2-40B4-BE49-F238E27FC236}">
                <a16:creationId xmlns:a16="http://schemas.microsoft.com/office/drawing/2014/main" id="{39C557F9-3C81-4B10-9D0B-432D031BE680}"/>
              </a:ext>
            </a:extLst>
          </p:cNvPr>
          <p:cNvSpPr/>
          <p:nvPr/>
        </p:nvSpPr>
        <p:spPr>
          <a:xfrm>
            <a:off x="5605670" y="3127513"/>
            <a:ext cx="395909" cy="3102459"/>
          </a:xfrm>
          <a:prstGeom prst="rightBrace">
            <a:avLst>
              <a:gd name="adj1" fmla="val 35111"/>
              <a:gd name="adj2" fmla="val 4316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D3C7063-5C48-4883-B498-7B08F6C2C01E}"/>
                  </a:ext>
                </a:extLst>
              </p:cNvPr>
              <p:cNvSpPr txBox="1"/>
              <p:nvPr/>
            </p:nvSpPr>
            <p:spPr>
              <a:xfrm>
                <a:off x="8143461" y="2237964"/>
                <a:ext cx="2477922" cy="45141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  <m:e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0&lt;</m:t>
                                </m:r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f>
                                  <m:fPr>
                                    <m:ctrlPr>
                                      <a:rPr lang="hu-HU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hu-HU" b="0" i="1" smtClean="0">
                                        <a:latin typeface="Cambria Math" panose="02040503050406030204" pitchFamily="18" charset="0"/>
                                      </a:rPr>
                                      <m:t>15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1,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hu-HU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hu-HU" b="0" i="1" smtClean="0">
                                        <a:latin typeface="Cambria Math" panose="02040503050406030204" pitchFamily="18" charset="0"/>
                                      </a:rPr>
                                      <m:t>15</m:t>
                                    </m:r>
                                  </m:den>
                                </m:f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f>
                                  <m:fPr>
                                    <m:ctrlPr>
                                      <a:rPr lang="hu-HU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hu-HU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hu-HU" b="0" i="1" smtClean="0">
                                        <a:latin typeface="Cambria Math" panose="02040503050406030204" pitchFamily="18" charset="0"/>
                                      </a:rPr>
                                      <m:t>15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2,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hu-HU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hu-HU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hu-HU" i="1">
                                        <a:latin typeface="Cambria Math" panose="02040503050406030204" pitchFamily="18" charset="0"/>
                                      </a:rPr>
                                      <m:t>15</m:t>
                                    </m:r>
                                  </m:den>
                                </m:f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f>
                                  <m:fPr>
                                    <m:ctrlPr>
                                      <a:rPr lang="hu-HU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hu-HU" i="1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hu-HU" i="1">
                                        <a:latin typeface="Cambria Math" panose="02040503050406030204" pitchFamily="18" charset="0"/>
                                      </a:rPr>
                                      <m:t>15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3,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hu-HU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hu-HU" i="1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hu-HU" i="1">
                                        <a:latin typeface="Cambria Math" panose="02040503050406030204" pitchFamily="18" charset="0"/>
                                      </a:rPr>
                                      <m:t>15</m:t>
                                    </m:r>
                                  </m:den>
                                </m:f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f>
                                  <m:fPr>
                                    <m:ctrlPr>
                                      <a:rPr lang="hu-HU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hu-HU" i="1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lang="hu-HU" i="1">
                                        <a:latin typeface="Cambria Math" panose="02040503050406030204" pitchFamily="18" charset="0"/>
                                      </a:rPr>
                                      <m:t>15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5,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hu-HU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hu-HU" i="1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lang="hu-HU" i="1">
                                        <a:latin typeface="Cambria Math" panose="02040503050406030204" pitchFamily="18" charset="0"/>
                                      </a:rPr>
                                      <m:t>15</m:t>
                                    </m:r>
                                  </m:den>
                                </m:f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f>
                                  <m:fPr>
                                    <m:ctrlPr>
                                      <a:rPr lang="hu-HU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hu-HU" i="1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num>
                                  <m:den>
                                    <m:r>
                                      <a:rPr lang="hu-HU" i="1">
                                        <a:latin typeface="Cambria Math" panose="02040503050406030204" pitchFamily="18" charset="0"/>
                                      </a:rPr>
                                      <m:t>15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7,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hu-HU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hu-HU" i="1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num>
                                  <m:den>
                                    <m:r>
                                      <a:rPr lang="hu-HU" i="1">
                                        <a:latin typeface="Cambria Math" panose="02040503050406030204" pitchFamily="18" charset="0"/>
                                      </a:rPr>
                                      <m:t>15</m:t>
                                    </m:r>
                                  </m:den>
                                </m:f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f>
                                  <m:fPr>
                                    <m:ctrlPr>
                                      <a:rPr lang="hu-HU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hu-HU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num>
                                  <m:den>
                                    <m:r>
                                      <a:rPr lang="hu-HU" i="1">
                                        <a:latin typeface="Cambria Math" panose="02040503050406030204" pitchFamily="18" charset="0"/>
                                      </a:rPr>
                                      <m:t>15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hu-HU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hu-HU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num>
                                  <m:den>
                                    <m:r>
                                      <a:rPr lang="hu-HU" i="1">
                                        <a:latin typeface="Cambria Math" panose="02040503050406030204" pitchFamily="18" charset="0"/>
                                      </a:rPr>
                                      <m:t>15</m:t>
                                    </m:r>
                                  </m:den>
                                </m:f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f>
                                  <m:fPr>
                                    <m:ctrlPr>
                                      <a:rPr lang="hu-HU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hu-HU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num>
                                  <m:den>
                                    <m:r>
                                      <a:rPr lang="hu-HU" i="1">
                                        <a:latin typeface="Cambria Math" panose="02040503050406030204" pitchFamily="18" charset="0"/>
                                      </a:rPr>
                                      <m:t>15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hu-HU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hu-HU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num>
                                  <m:den>
                                    <m:r>
                                      <a:rPr lang="hu-HU" i="1">
                                        <a:latin typeface="Cambria Math" panose="02040503050406030204" pitchFamily="18" charset="0"/>
                                      </a:rPr>
                                      <m:t>15</m:t>
                                    </m:r>
                                  </m:den>
                                </m:f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≤1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hu-HU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D3C7063-5C48-4883-B498-7B08F6C2C0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3461" y="2237964"/>
                <a:ext cx="2477922" cy="45141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264140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0714D-2F48-430D-B056-C1F7D9140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3.3 – </a:t>
            </a:r>
            <a:r>
              <a:rPr lang="en-US" dirty="0" err="1"/>
              <a:t>Hely</a:t>
            </a:r>
            <a:r>
              <a:rPr lang="en-US" dirty="0"/>
              <a:t>, </a:t>
            </a:r>
            <a:r>
              <a:rPr lang="en-US" dirty="0" err="1"/>
              <a:t>skála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összefüggőségi</a:t>
            </a:r>
            <a:r>
              <a:rPr lang="en-US" dirty="0"/>
              <a:t> </a:t>
            </a:r>
            <a:r>
              <a:rPr lang="en-US" dirty="0" err="1"/>
              <a:t>mértékek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75415C-4486-4BC0-9D89-080688FD32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Robusztus </a:t>
                </a:r>
                <a:r>
                  <a:rPr lang="en-US" dirty="0" err="1"/>
                  <a:t>hely</a:t>
                </a:r>
                <a:r>
                  <a:rPr lang="en-US" dirty="0"/>
                  <a:t> </a:t>
                </a:r>
                <a:r>
                  <a:rPr lang="en-US" dirty="0" err="1"/>
                  <a:t>mértékek</a:t>
                </a:r>
                <a:r>
                  <a:rPr lang="hu-HU" dirty="0"/>
                  <a:t> – Példa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=0.2</m:t>
                    </m:r>
                  </m:oMath>
                </a14:m>
                <a:r>
                  <a:rPr lang="hu-HU" dirty="0"/>
                  <a:t> </a:t>
                </a:r>
                <a:r>
                  <a:rPr lang="hu-HU" dirty="0">
                    <a:sym typeface="Wingdings" panose="05000000000000000000" pitchFamily="2" charset="2"/>
                  </a:rPr>
                  <a:t></a:t>
                </a:r>
                <a:r>
                  <a:rPr lang="hu-HU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0.2</m:t>
                        </m:r>
                      </m:sub>
                    </m:sSub>
                    <m:r>
                      <a:rPr lang="hu-HU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hu-HU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0.8</m:t>
                        </m:r>
                      </m:sub>
                    </m:sSub>
                    <m:r>
                      <a:rPr lang="hu-HU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endParaRPr lang="hu-HU" dirty="0"/>
              </a:p>
              <a:p>
                <a:pPr lvl="1"/>
                <a:r>
                  <a:rPr lang="hu-HU" dirty="0" err="1"/>
                  <a:t>Trimmed</a:t>
                </a:r>
                <a:r>
                  <a:rPr lang="hu-HU" dirty="0"/>
                  <a:t> </a:t>
                </a:r>
                <a:r>
                  <a:rPr lang="hu-HU" dirty="0" err="1"/>
                  <a:t>mean</a:t>
                </a:r>
                <a:endParaRPr lang="hu-HU" dirty="0"/>
              </a:p>
              <a:p>
                <a:pPr lvl="2"/>
                <a:r>
                  <a:rPr lang="hu-HU" dirty="0" err="1"/>
                  <a:t>Trimmelt</a:t>
                </a:r>
                <a:r>
                  <a:rPr lang="hu-HU" dirty="0"/>
                  <a:t> minta: {2, 2, 2, 2, 3, 5, 7, 7, 9}</a:t>
                </a:r>
              </a:p>
              <a:p>
                <a:pPr lvl="2"/>
                <a:r>
                  <a:rPr lang="hu-HU" dirty="0"/>
                  <a:t>Ennek átlaga: 4.33</a:t>
                </a:r>
              </a:p>
              <a:p>
                <a:pPr lvl="1"/>
                <a:r>
                  <a:rPr lang="hu-HU" dirty="0" err="1"/>
                  <a:t>Winsorized</a:t>
                </a:r>
                <a:r>
                  <a:rPr lang="hu-HU" dirty="0"/>
                  <a:t> </a:t>
                </a:r>
                <a:r>
                  <a:rPr lang="hu-HU" dirty="0" err="1"/>
                  <a:t>mean</a:t>
                </a:r>
                <a:r>
                  <a:rPr lang="hu-HU" dirty="0"/>
                  <a:t>:</a:t>
                </a:r>
              </a:p>
              <a:p>
                <a:pPr lvl="2"/>
                <a:r>
                  <a:rPr lang="hu-HU" dirty="0" err="1"/>
                  <a:t>Winsorizált</a:t>
                </a:r>
                <a:r>
                  <a:rPr lang="hu-HU" dirty="0"/>
                  <a:t> minta: {1, 1, 1, 1, 2, 2, 2, 3, 5, 7, 7, 9, 9, 9, 9}</a:t>
                </a:r>
              </a:p>
              <a:p>
                <a:pPr lvl="2"/>
                <a:r>
                  <a:rPr lang="hu-HU" dirty="0"/>
                  <a:t>Ennek átlaga: 4.53</a:t>
                </a:r>
              </a:p>
              <a:p>
                <a:pPr lvl="1"/>
                <a:r>
                  <a:rPr lang="hu-HU" dirty="0"/>
                  <a:t>Medián: 3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75415C-4486-4BC0-9D89-080688FD32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1678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6E69C-D0C5-4B20-A2E9-12311144A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1.1 – </a:t>
            </a:r>
            <a:r>
              <a:rPr lang="en-US" dirty="0" err="1"/>
              <a:t>Dimenzionalitás</a:t>
            </a:r>
            <a:r>
              <a:rPr lang="en-US" dirty="0"/>
              <a:t> </a:t>
            </a:r>
            <a:r>
              <a:rPr lang="en-US" dirty="0" err="1"/>
              <a:t>átka</a:t>
            </a:r>
            <a:endParaRPr lang="hu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7C5D2-B688-4FE4-89CA-4F1C0EB26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Tehát</a:t>
            </a:r>
            <a:r>
              <a:rPr lang="en-US" dirty="0"/>
              <a:t> a </a:t>
            </a:r>
            <a:r>
              <a:rPr lang="en-US" dirty="0" err="1"/>
              <a:t>dimenzionalitás</a:t>
            </a:r>
            <a:r>
              <a:rPr lang="en-US" dirty="0"/>
              <a:t> </a:t>
            </a:r>
            <a:r>
              <a:rPr lang="en-US" dirty="0" err="1"/>
              <a:t>átka</a:t>
            </a:r>
            <a:r>
              <a:rPr lang="en-US" dirty="0"/>
              <a:t> </a:t>
            </a:r>
            <a:r>
              <a:rPr lang="en-US" dirty="0" err="1"/>
              <a:t>összefoglalva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Magas </a:t>
            </a:r>
            <a:r>
              <a:rPr lang="en-US" dirty="0" err="1"/>
              <a:t>dimenzió</a:t>
            </a:r>
            <a:r>
              <a:rPr lang="en-US" dirty="0"/>
              <a:t> </a:t>
            </a:r>
            <a:r>
              <a:rPr lang="en-US" dirty="0" err="1"/>
              <a:t>esetén</a:t>
            </a:r>
            <a:r>
              <a:rPr lang="en-US" dirty="0"/>
              <a:t> </a:t>
            </a:r>
            <a:r>
              <a:rPr lang="en-US" dirty="0" err="1"/>
              <a:t>nagyon</a:t>
            </a:r>
            <a:r>
              <a:rPr lang="en-US" dirty="0"/>
              <a:t> </a:t>
            </a:r>
            <a:r>
              <a:rPr lang="en-US" dirty="0" err="1"/>
              <a:t>nagy</a:t>
            </a:r>
            <a:r>
              <a:rPr lang="en-US" dirty="0"/>
              <a:t> </a:t>
            </a:r>
            <a:r>
              <a:rPr lang="en-US" dirty="0" err="1"/>
              <a:t>tanító</a:t>
            </a:r>
            <a:r>
              <a:rPr lang="en-US" dirty="0"/>
              <a:t> </a:t>
            </a:r>
            <a:r>
              <a:rPr lang="en-US" dirty="0" err="1"/>
              <a:t>halmazra</a:t>
            </a:r>
            <a:r>
              <a:rPr lang="en-US" dirty="0"/>
              <a:t> van </a:t>
            </a:r>
            <a:r>
              <a:rPr lang="en-US" dirty="0" err="1"/>
              <a:t>szükség</a:t>
            </a:r>
            <a:r>
              <a:rPr lang="en-US" dirty="0"/>
              <a:t>, </a:t>
            </a:r>
            <a:r>
              <a:rPr lang="en-US" dirty="0" err="1"/>
              <a:t>ami</a:t>
            </a:r>
            <a:r>
              <a:rPr lang="en-US" dirty="0"/>
              <a:t>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biztos</a:t>
            </a:r>
            <a:r>
              <a:rPr lang="en-US" dirty="0"/>
              <a:t>, </a:t>
            </a:r>
            <a:r>
              <a:rPr lang="en-US" dirty="0" err="1"/>
              <a:t>hogy</a:t>
            </a:r>
            <a:r>
              <a:rPr lang="en-US" dirty="0"/>
              <a:t> a </a:t>
            </a:r>
            <a:r>
              <a:rPr lang="en-US" dirty="0" err="1"/>
              <a:t>rendelkezésünkre</a:t>
            </a:r>
            <a:r>
              <a:rPr lang="en-US" dirty="0"/>
              <a:t> </a:t>
            </a:r>
            <a:r>
              <a:rPr lang="en-US" dirty="0" err="1"/>
              <a:t>áll</a:t>
            </a:r>
            <a:endParaRPr lang="en-US" dirty="0"/>
          </a:p>
          <a:p>
            <a:pPr lvl="1"/>
            <a:r>
              <a:rPr lang="en-US" dirty="0"/>
              <a:t>A </a:t>
            </a:r>
            <a:r>
              <a:rPr lang="en-US" dirty="0" err="1"/>
              <a:t>nagy</a:t>
            </a:r>
            <a:r>
              <a:rPr lang="en-US" dirty="0"/>
              <a:t> </a:t>
            </a:r>
            <a:r>
              <a:rPr lang="en-US" dirty="0" err="1"/>
              <a:t>tanító</a:t>
            </a:r>
            <a:r>
              <a:rPr lang="en-US" dirty="0"/>
              <a:t> </a:t>
            </a:r>
            <a:r>
              <a:rPr lang="en-US" dirty="0" err="1"/>
              <a:t>halmaz</a:t>
            </a:r>
            <a:r>
              <a:rPr lang="en-US" dirty="0"/>
              <a:t> </a:t>
            </a:r>
            <a:r>
              <a:rPr lang="en-US" dirty="0" err="1"/>
              <a:t>nagy</a:t>
            </a:r>
            <a:r>
              <a:rPr lang="en-US" dirty="0"/>
              <a:t> </a:t>
            </a:r>
            <a:r>
              <a:rPr lang="en-US" dirty="0" err="1"/>
              <a:t>futási</a:t>
            </a:r>
            <a:r>
              <a:rPr lang="en-US" dirty="0"/>
              <a:t> </a:t>
            </a:r>
            <a:r>
              <a:rPr lang="en-US" dirty="0" err="1"/>
              <a:t>idővel</a:t>
            </a:r>
            <a:r>
              <a:rPr lang="en-US" dirty="0"/>
              <a:t> </a:t>
            </a:r>
            <a:r>
              <a:rPr lang="en-US" dirty="0" err="1"/>
              <a:t>jár</a:t>
            </a:r>
            <a:r>
              <a:rPr lang="en-US" dirty="0"/>
              <a:t> a </a:t>
            </a:r>
            <a:r>
              <a:rPr lang="en-US" dirty="0" err="1"/>
              <a:t>modellek</a:t>
            </a:r>
            <a:r>
              <a:rPr lang="en-US" dirty="0"/>
              <a:t> </a:t>
            </a:r>
            <a:r>
              <a:rPr lang="en-US" dirty="0" err="1"/>
              <a:t>tanításakor</a:t>
            </a:r>
            <a:endParaRPr lang="en-US" dirty="0"/>
          </a:p>
          <a:p>
            <a:pPr lvl="1"/>
            <a:r>
              <a:rPr lang="en-US" dirty="0"/>
              <a:t>Magas </a:t>
            </a:r>
            <a:r>
              <a:rPr lang="en-US" dirty="0" err="1"/>
              <a:t>dimenziós</a:t>
            </a:r>
            <a:r>
              <a:rPr lang="en-US" dirty="0"/>
              <a:t> </a:t>
            </a:r>
            <a:r>
              <a:rPr lang="en-US" dirty="0" err="1"/>
              <a:t>térben</a:t>
            </a:r>
            <a:r>
              <a:rPr lang="en-US" dirty="0"/>
              <a:t> a </a:t>
            </a:r>
            <a:r>
              <a:rPr lang="en-US" dirty="0" err="1"/>
              <a:t>távolság</a:t>
            </a:r>
            <a:r>
              <a:rPr lang="en-US" dirty="0"/>
              <a:t> </a:t>
            </a:r>
            <a:r>
              <a:rPr lang="en-US" dirty="0" err="1"/>
              <a:t>metrikák</a:t>
            </a:r>
            <a:r>
              <a:rPr lang="en-US" dirty="0"/>
              <a:t> “</a:t>
            </a:r>
            <a:r>
              <a:rPr lang="en-US" dirty="0" err="1"/>
              <a:t>egybeesnek</a:t>
            </a:r>
            <a:r>
              <a:rPr lang="en-US" dirty="0"/>
              <a:t>”, “</a:t>
            </a:r>
            <a:r>
              <a:rPr lang="en-US" dirty="0" err="1"/>
              <a:t>minden</a:t>
            </a:r>
            <a:r>
              <a:rPr lang="en-US" dirty="0"/>
              <a:t> </a:t>
            </a:r>
            <a:r>
              <a:rPr lang="en-US" dirty="0" err="1"/>
              <a:t>mindentől</a:t>
            </a:r>
            <a:r>
              <a:rPr lang="en-US" dirty="0"/>
              <a:t> </a:t>
            </a:r>
            <a:r>
              <a:rPr lang="en-US" dirty="0" err="1"/>
              <a:t>ugyanolyan</a:t>
            </a:r>
            <a:r>
              <a:rPr lang="en-US" dirty="0"/>
              <a:t> </a:t>
            </a:r>
            <a:r>
              <a:rPr lang="en-US" dirty="0" err="1"/>
              <a:t>távolinak</a:t>
            </a:r>
            <a:r>
              <a:rPr lang="en-US" dirty="0"/>
              <a:t> t</a:t>
            </a:r>
            <a:r>
              <a:rPr lang="hu-HU" dirty="0"/>
              <a:t>ű</a:t>
            </a:r>
            <a:r>
              <a:rPr lang="en-US" dirty="0" err="1"/>
              <a:t>nik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A </a:t>
            </a:r>
            <a:r>
              <a:rPr lang="en-US" dirty="0" err="1"/>
              <a:t>megkülönböztethetetlen</a:t>
            </a:r>
            <a:r>
              <a:rPr lang="en-US" dirty="0"/>
              <a:t> </a:t>
            </a:r>
            <a:r>
              <a:rPr lang="en-US" dirty="0" err="1"/>
              <a:t>távolságok</a:t>
            </a:r>
            <a:r>
              <a:rPr lang="en-US" dirty="0"/>
              <a:t> </a:t>
            </a:r>
            <a:r>
              <a:rPr lang="en-US" dirty="0" err="1"/>
              <a:t>miatt</a:t>
            </a:r>
            <a:r>
              <a:rPr lang="en-US" dirty="0"/>
              <a:t> </a:t>
            </a:r>
            <a:r>
              <a:rPr lang="en-US" dirty="0" err="1"/>
              <a:t>sok</a:t>
            </a:r>
            <a:r>
              <a:rPr lang="en-US" dirty="0"/>
              <a:t> </a:t>
            </a:r>
            <a:r>
              <a:rPr lang="en-US" dirty="0" err="1"/>
              <a:t>tanuló</a:t>
            </a:r>
            <a:r>
              <a:rPr lang="en-US" dirty="0"/>
              <a:t> </a:t>
            </a:r>
            <a:r>
              <a:rPr lang="en-US" dirty="0" err="1"/>
              <a:t>algoritmus</a:t>
            </a:r>
            <a:r>
              <a:rPr lang="en-US" dirty="0"/>
              <a:t>, pl. </a:t>
            </a:r>
            <a:r>
              <a:rPr lang="en-US" dirty="0" err="1"/>
              <a:t>legközelebbi</a:t>
            </a:r>
            <a:r>
              <a:rPr lang="en-US" dirty="0"/>
              <a:t> </a:t>
            </a:r>
            <a:r>
              <a:rPr lang="en-US" dirty="0" err="1"/>
              <a:t>szomszéd</a:t>
            </a:r>
            <a:r>
              <a:rPr lang="en-US" dirty="0"/>
              <a:t> </a:t>
            </a:r>
            <a:r>
              <a:rPr lang="en-US" dirty="0" err="1"/>
              <a:t>keresés</a:t>
            </a:r>
            <a:r>
              <a:rPr lang="en-US" dirty="0"/>
              <a:t>, </a:t>
            </a:r>
            <a:r>
              <a:rPr lang="en-US" dirty="0" err="1"/>
              <a:t>nagyon</a:t>
            </a:r>
            <a:r>
              <a:rPr lang="en-US" dirty="0"/>
              <a:t> </a:t>
            </a:r>
            <a:r>
              <a:rPr lang="en-US" dirty="0" err="1"/>
              <a:t>rosszul</a:t>
            </a:r>
            <a:r>
              <a:rPr lang="en-US" dirty="0"/>
              <a:t> m</a:t>
            </a:r>
            <a:r>
              <a:rPr lang="hu-HU" dirty="0"/>
              <a:t>ű</a:t>
            </a:r>
            <a:r>
              <a:rPr lang="en-US" dirty="0" err="1"/>
              <a:t>ködik</a:t>
            </a:r>
            <a:endParaRPr lang="en-US" dirty="0"/>
          </a:p>
          <a:p>
            <a:r>
              <a:rPr lang="en-US" dirty="0" err="1"/>
              <a:t>Mindenképp</a:t>
            </a:r>
            <a:r>
              <a:rPr lang="en-US" dirty="0"/>
              <a:t> </a:t>
            </a:r>
            <a:r>
              <a:rPr lang="en-US" dirty="0" err="1"/>
              <a:t>szükséges</a:t>
            </a:r>
            <a:r>
              <a:rPr lang="en-US" dirty="0"/>
              <a:t> </a:t>
            </a:r>
            <a:r>
              <a:rPr lang="en-US" dirty="0" err="1"/>
              <a:t>tehát</a:t>
            </a:r>
            <a:r>
              <a:rPr lang="en-US" dirty="0"/>
              <a:t> </a:t>
            </a:r>
            <a:r>
              <a:rPr lang="en-US" dirty="0" err="1"/>
              <a:t>olyan</a:t>
            </a:r>
            <a:r>
              <a:rPr lang="en-US" dirty="0"/>
              <a:t> </a:t>
            </a:r>
            <a:r>
              <a:rPr lang="en-US" dirty="0" err="1"/>
              <a:t>módszerekkel</a:t>
            </a:r>
            <a:r>
              <a:rPr lang="en-US" dirty="0"/>
              <a:t> is </a:t>
            </a:r>
            <a:r>
              <a:rPr lang="en-US" dirty="0" err="1"/>
              <a:t>foglalkozni</a:t>
            </a:r>
            <a:r>
              <a:rPr lang="en-US" dirty="0"/>
              <a:t>, </a:t>
            </a:r>
            <a:r>
              <a:rPr lang="en-US" dirty="0" err="1"/>
              <a:t>amelyek</a:t>
            </a:r>
            <a:r>
              <a:rPr lang="en-US" dirty="0"/>
              <a:t> </a:t>
            </a:r>
            <a:r>
              <a:rPr lang="en-US" dirty="0" err="1"/>
              <a:t>képesek</a:t>
            </a:r>
            <a:r>
              <a:rPr lang="en-US" dirty="0"/>
              <a:t> a </a:t>
            </a:r>
            <a:r>
              <a:rPr lang="en-US" dirty="0" err="1"/>
              <a:t>dimenzió</a:t>
            </a:r>
            <a:r>
              <a:rPr lang="en-US" dirty="0"/>
              <a:t> </a:t>
            </a:r>
            <a:r>
              <a:rPr lang="en-US" dirty="0" err="1"/>
              <a:t>csökkentésére</a:t>
            </a:r>
            <a:r>
              <a:rPr lang="en-US" dirty="0"/>
              <a:t> </a:t>
            </a:r>
            <a:r>
              <a:rPr lang="en-US" dirty="0" err="1"/>
              <a:t>úgy</a:t>
            </a:r>
            <a:r>
              <a:rPr lang="en-US" dirty="0"/>
              <a:t>, </a:t>
            </a:r>
            <a:r>
              <a:rPr lang="en-US" dirty="0" err="1"/>
              <a:t>hogy</a:t>
            </a:r>
            <a:r>
              <a:rPr lang="en-US" dirty="0"/>
              <a:t> </a:t>
            </a:r>
            <a:r>
              <a:rPr lang="en-US" dirty="0" err="1"/>
              <a:t>minél</a:t>
            </a:r>
            <a:r>
              <a:rPr lang="en-US" dirty="0"/>
              <a:t> </a:t>
            </a:r>
            <a:r>
              <a:rPr lang="en-US" dirty="0" err="1"/>
              <a:t>kevesebb</a:t>
            </a:r>
            <a:r>
              <a:rPr lang="en-US" dirty="0"/>
              <a:t> </a:t>
            </a:r>
            <a:r>
              <a:rPr lang="en-US" dirty="0" err="1"/>
              <a:t>információ</a:t>
            </a:r>
            <a:r>
              <a:rPr lang="en-US" dirty="0"/>
              <a:t> </a:t>
            </a:r>
            <a:r>
              <a:rPr lang="en-US" dirty="0" err="1"/>
              <a:t>vesszen</a:t>
            </a:r>
            <a:r>
              <a:rPr lang="en-US" dirty="0"/>
              <a:t> </a:t>
            </a:r>
            <a:r>
              <a:rPr lang="en-US" dirty="0" err="1"/>
              <a:t>közben</a:t>
            </a:r>
            <a:r>
              <a:rPr lang="en-US" dirty="0"/>
              <a:t> el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6291572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0714D-2F48-430D-B056-C1F7D9140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3.3 – </a:t>
            </a:r>
            <a:r>
              <a:rPr lang="en-US" dirty="0" err="1"/>
              <a:t>Hely</a:t>
            </a:r>
            <a:r>
              <a:rPr lang="en-US" dirty="0"/>
              <a:t>, </a:t>
            </a:r>
            <a:r>
              <a:rPr lang="en-US" dirty="0" err="1"/>
              <a:t>skála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összefüggőségi</a:t>
            </a:r>
            <a:r>
              <a:rPr lang="en-US" dirty="0"/>
              <a:t> </a:t>
            </a:r>
            <a:r>
              <a:rPr lang="en-US" dirty="0" err="1"/>
              <a:t>mértékek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75415C-4486-4BC0-9D89-080688FD32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Robusztus </a:t>
                </a:r>
                <a:r>
                  <a:rPr lang="en-US" dirty="0" err="1"/>
                  <a:t>skála</a:t>
                </a:r>
                <a:r>
                  <a:rPr lang="en-US" dirty="0"/>
                  <a:t> </a:t>
                </a:r>
                <a:r>
                  <a:rPr lang="en-US" dirty="0" err="1"/>
                  <a:t>mértékek</a:t>
                </a:r>
                <a:r>
                  <a:rPr lang="en-US" dirty="0"/>
                  <a:t>:</a:t>
                </a:r>
                <a:endParaRPr lang="hu-HU" dirty="0"/>
              </a:p>
              <a:p>
                <a:pPr lvl="1"/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-</a:t>
                </a:r>
                <a:r>
                  <a:rPr lang="hu-HU" dirty="0"/>
                  <a:t>trimmed </a:t>
                </a:r>
                <a:r>
                  <a:rPr lang="hu-HU" dirty="0" err="1"/>
                  <a:t>variance</a:t>
                </a:r>
                <a:r>
                  <a:rPr lang="hu-HU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𝜸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hu-HU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hu-HU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u-HU" b="0" i="1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hu-HU" b="0" i="1" smtClean="0"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hu-HU" b="1" dirty="0"/>
              </a:p>
              <a:p>
                <a:pPr lvl="2"/>
                <a:r>
                  <a:rPr lang="hu-HU" dirty="0"/>
                  <a:t>Először </a:t>
                </a:r>
                <a:r>
                  <a:rPr lang="hu-HU" dirty="0" err="1"/>
                  <a:t>trimmeljük</a:t>
                </a:r>
                <a:r>
                  <a:rPr lang="hu-HU" dirty="0"/>
                  <a:t> a mintát és kiszámítjuk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</m:oMath>
                </a14:m>
                <a:r>
                  <a:rPr lang="hu-HU" dirty="0"/>
                  <a:t> átlagot</a:t>
                </a:r>
              </a:p>
              <a:p>
                <a:pPr lvl="2"/>
                <a:r>
                  <a:rPr lang="hu-HU" dirty="0"/>
                  <a:t>Az eredeti minta minden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hu-HU" dirty="0"/>
                  <a:t> pontjára kiszámoljuk az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hu-H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hu-H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hu-HU" dirty="0"/>
                  <a:t> értékeket, amiket megint </a:t>
                </a:r>
                <a:r>
                  <a:rPr lang="hu-HU" dirty="0" err="1"/>
                  <a:t>trimmelünk</a:t>
                </a:r>
                <a:r>
                  <a:rPr lang="hu-HU" dirty="0"/>
                  <a:t> és kiszámoljuk az átlagukat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-</a:t>
                </a:r>
                <a:r>
                  <a:rPr lang="hu-HU" dirty="0"/>
                  <a:t>w</a:t>
                </a:r>
                <a:r>
                  <a:rPr lang="en-US" dirty="0"/>
                  <a:t>insorized variance</a:t>
                </a:r>
                <a:r>
                  <a:rPr lang="hu-HU" dirty="0"/>
                  <a:t>: </a:t>
                </a:r>
                <a:r>
                  <a:rPr lang="hu-HU" dirty="0" err="1"/>
                  <a:t>u.a</a:t>
                </a:r>
                <a:r>
                  <a:rPr lang="hu-HU" dirty="0"/>
                  <a:t>. mint a </a:t>
                </a:r>
                <a:r>
                  <a:rPr lang="hu-HU" dirty="0" err="1"/>
                  <a:t>trimmed</a:t>
                </a:r>
                <a:r>
                  <a:rPr lang="hu-HU" dirty="0"/>
                  <a:t> </a:t>
                </a:r>
                <a:r>
                  <a:rPr lang="hu-HU" dirty="0" err="1"/>
                  <a:t>variance</a:t>
                </a:r>
                <a:r>
                  <a:rPr lang="hu-HU" dirty="0"/>
                  <a:t>, csak </a:t>
                </a:r>
                <a:r>
                  <a:rPr lang="hu-HU" dirty="0" err="1"/>
                  <a:t>winsorizálással</a:t>
                </a:r>
                <a:r>
                  <a:rPr lang="hu-HU" dirty="0"/>
                  <a:t> </a:t>
                </a:r>
                <a:r>
                  <a:rPr lang="hu-HU" dirty="0" err="1"/>
                  <a:t>trimmelés</a:t>
                </a:r>
                <a:r>
                  <a:rPr lang="hu-HU" dirty="0"/>
                  <a:t> helyett</a:t>
                </a:r>
              </a:p>
              <a:p>
                <a:pPr lvl="1"/>
                <a:r>
                  <a:rPr lang="en-US" dirty="0"/>
                  <a:t>Median absolute deviation (MAD)</a:t>
                </a:r>
                <a:r>
                  <a:rPr lang="hu-HU" dirty="0"/>
                  <a:t>: az az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hu-HU" dirty="0"/>
                  <a:t>, amelyre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hu-HU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sub>
                            </m:sSub>
                          </m:e>
                        </m:d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hu-HU" b="0" i="1" smtClean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endParaRPr lang="hu-HU" dirty="0"/>
              </a:p>
              <a:p>
                <a:pPr lvl="2"/>
                <a:r>
                  <a:rPr lang="hu-HU" dirty="0"/>
                  <a:t>Azaz a mediántól vett abszolút eltérések mediánja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-Quantile Range</a:t>
                </a:r>
                <a:r>
                  <a:rPr lang="hu-HU" dirty="0"/>
                  <a:t>: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</a:rPr>
                      <m:t>𝜏</m:t>
                    </m:r>
                    <m:d>
                      <m:d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  <m:r>
                      <a:rPr lang="hu-HU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hu-HU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</m:oMath>
                </a14:m>
                <a:r>
                  <a:rPr lang="hu-HU" dirty="0"/>
                  <a:t>,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&lt;0.5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75415C-4486-4BC0-9D89-080688FD32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859921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0714D-2F48-430D-B056-C1F7D9140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3.3 – </a:t>
            </a:r>
            <a:r>
              <a:rPr lang="en-US" dirty="0" err="1"/>
              <a:t>Hely</a:t>
            </a:r>
            <a:r>
              <a:rPr lang="en-US" dirty="0"/>
              <a:t>, </a:t>
            </a:r>
            <a:r>
              <a:rPr lang="en-US" dirty="0" err="1"/>
              <a:t>skála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összefüggőségi</a:t>
            </a:r>
            <a:r>
              <a:rPr lang="en-US" dirty="0"/>
              <a:t> </a:t>
            </a:r>
            <a:r>
              <a:rPr lang="en-US" dirty="0" err="1"/>
              <a:t>mértékek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75415C-4486-4BC0-9D89-080688FD32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Robusztus </a:t>
                </a:r>
                <a:r>
                  <a:rPr lang="en-US" dirty="0" err="1"/>
                  <a:t>összefüggőségi</a:t>
                </a:r>
                <a:r>
                  <a:rPr lang="en-US" dirty="0"/>
                  <a:t> </a:t>
                </a:r>
                <a:r>
                  <a:rPr lang="en-US" dirty="0" err="1"/>
                  <a:t>mérték</a:t>
                </a:r>
                <a:r>
                  <a:rPr lang="en-US" dirty="0"/>
                  <a:t>:</a:t>
                </a:r>
                <a:endParaRPr lang="hu-HU" dirty="0"/>
              </a:p>
              <a:p>
                <a:pPr lvl="1"/>
                <a:r>
                  <a:rPr lang="en-US" dirty="0"/>
                  <a:t>Spearman’s rho</a:t>
                </a:r>
                <a:r>
                  <a:rPr lang="hu-HU" dirty="0"/>
                  <a:t>: </a:t>
                </a:r>
              </a:p>
              <a:p>
                <a:pPr lvl="2"/>
                <a:r>
                  <a:rPr lang="hu-HU" dirty="0"/>
                  <a:t>az X változóból kapott minta elemeit a rangjukra cseréljük,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</a:rPr>
                      <m:t>𝑟𝑎𝑛𝑔</m:t>
                    </m:r>
                    <m:d>
                      <m:d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hu-HU" dirty="0"/>
              </a:p>
              <a:p>
                <a:pPr lvl="2"/>
                <a:r>
                  <a:rPr lang="hu-HU" dirty="0"/>
                  <a:t>az Y változóból kapott minta elemeit szintén a rangjukra cseréljük, 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</a:rPr>
                      <m:t>𝑟𝑎𝑛𝑔</m:t>
                    </m:r>
                    <m:d>
                      <m:d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hu-HU" dirty="0"/>
              </a:p>
              <a:p>
                <a:pPr lvl="2"/>
                <a:r>
                  <a:rPr lang="hu-HU" dirty="0"/>
                  <a:t>A rangokat tartalmazó minták közt hagyományos </a:t>
                </a:r>
                <a:r>
                  <a:rPr lang="en-US" dirty="0"/>
                  <a:t>(</a:t>
                </a:r>
                <a:r>
                  <a:rPr lang="hu-HU" dirty="0" err="1"/>
                  <a:t>Pearson</a:t>
                </a:r>
                <a:r>
                  <a:rPr lang="en-US" dirty="0"/>
                  <a:t>)</a:t>
                </a:r>
                <a:r>
                  <a:rPr lang="hu-HU" dirty="0"/>
                  <a:t> korrelációt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d>
                  </m:oMath>
                </a14:m>
                <a:r>
                  <a:rPr lang="hu-HU" dirty="0"/>
                  <a:t> számolunk</a:t>
                </a:r>
              </a:p>
              <a:p>
                <a:pPr lvl="2"/>
                <a:endParaRPr lang="hu-HU" dirty="0"/>
              </a:p>
              <a:p>
                <a:pPr lvl="2"/>
                <a:endParaRPr lang="hu-HU" dirty="0"/>
              </a:p>
              <a:p>
                <a:pPr lvl="2"/>
                <a:r>
                  <a:rPr lang="hu-HU" dirty="0"/>
                  <a:t>Ha két valószínűségi változó, X és Y, nem lineáris kapcsolatban van, akkor a sima korreláció nem képes a kapcsolatot kimutatni,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hu-HU" dirty="0"/>
                  <a:t> monoton kapcsolatokat akkor is ki tud mutatni, ha a kapcsolat nem lineáris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75415C-4486-4BC0-9D89-080688FD32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74F50E8-BDE8-46DE-AC3C-0B04B2BE6E12}"/>
                  </a:ext>
                </a:extLst>
              </p:cNvPr>
              <p:cNvSpPr txBox="1"/>
              <p:nvPr/>
            </p:nvSpPr>
            <p:spPr>
              <a:xfrm>
                <a:off x="4766020" y="3836505"/>
                <a:ext cx="2659959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𝑟𝑎𝑛𝑔</m:t>
                          </m:r>
                          <m:d>
                            <m:d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𝑟𝑎𝑛𝑔</m:t>
                          </m:r>
                          <m:d>
                            <m:d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74F50E8-BDE8-46DE-AC3C-0B04B2BE6E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6020" y="3836505"/>
                <a:ext cx="2659959" cy="312650"/>
              </a:xfrm>
              <a:prstGeom prst="rect">
                <a:avLst/>
              </a:prstGeom>
              <a:blipFill>
                <a:blip r:embed="rId3"/>
                <a:stretch>
                  <a:fillRect l="-917" b="-1730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953033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0714D-2F48-430D-B056-C1F7D9140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3.4 – </a:t>
            </a:r>
            <a:r>
              <a:rPr lang="en-US" dirty="0" err="1"/>
              <a:t>Inferencia</a:t>
            </a:r>
            <a:endParaRPr lang="hu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5415C-4486-4BC0-9D89-080688FD32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robusztus statisztikáknak gyakran nem ismert az eloszlása, így </a:t>
            </a:r>
            <a:r>
              <a:rPr lang="hu-HU" dirty="0" err="1"/>
              <a:t>inferencia</a:t>
            </a:r>
            <a:r>
              <a:rPr lang="hu-HU" dirty="0"/>
              <a:t> nehezen végezhető</a:t>
            </a:r>
          </a:p>
          <a:p>
            <a:r>
              <a:rPr lang="hu-HU" dirty="0"/>
              <a:t>Az úgynevezett </a:t>
            </a:r>
            <a:r>
              <a:rPr lang="hu-HU" dirty="0" err="1"/>
              <a:t>bootstrap</a:t>
            </a:r>
            <a:r>
              <a:rPr lang="hu-HU" dirty="0"/>
              <a:t> módszert azonban alkalmazhatjuk, hogy az adatból megpróbáljuk rekonstruálni az eloszlásukat</a:t>
            </a:r>
          </a:p>
          <a:p>
            <a:r>
              <a:rPr lang="hu-HU" dirty="0"/>
              <a:t>A </a:t>
            </a:r>
            <a:r>
              <a:rPr lang="hu-HU" dirty="0" err="1"/>
              <a:t>bootstrap</a:t>
            </a:r>
            <a:r>
              <a:rPr lang="hu-HU" dirty="0"/>
              <a:t> minták segítségével már tudunk konfidencia intervallumot szerkeszteni bonyolultan kiszámítható statisztikákhoz is (lásd </a:t>
            </a:r>
            <a:r>
              <a:rPr lang="hu-HU" dirty="0" err="1"/>
              <a:t>IPython</a:t>
            </a:r>
            <a:r>
              <a:rPr lang="hu-HU" dirty="0"/>
              <a:t> Notebook)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98425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B637D-E2E3-49F8-AF47-CFBBF2204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 – A bootstrap </a:t>
            </a:r>
            <a:r>
              <a:rPr lang="en-US" dirty="0" err="1"/>
              <a:t>módszer</a:t>
            </a:r>
            <a:endParaRPr lang="hu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13877-80C7-4B6F-B228-BB0FC97C4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 a </a:t>
            </a:r>
            <a:r>
              <a:rPr lang="en-US" dirty="0" err="1"/>
              <a:t>minta</a:t>
            </a:r>
            <a:r>
              <a:rPr lang="en-US" dirty="0"/>
              <a:t> </a:t>
            </a:r>
            <a:r>
              <a:rPr lang="en-US" dirty="0" err="1"/>
              <a:t>elemeiről</a:t>
            </a:r>
            <a:r>
              <a:rPr lang="en-US" dirty="0"/>
              <a:t> </a:t>
            </a:r>
            <a:r>
              <a:rPr lang="en-US" dirty="0" err="1"/>
              <a:t>tudjuk</a:t>
            </a:r>
            <a:r>
              <a:rPr lang="en-US" dirty="0"/>
              <a:t>, </a:t>
            </a:r>
            <a:r>
              <a:rPr lang="en-US" dirty="0" err="1"/>
              <a:t>hogy</a:t>
            </a:r>
            <a:r>
              <a:rPr lang="en-US" dirty="0"/>
              <a:t> </a:t>
            </a:r>
            <a:r>
              <a:rPr lang="en-US" dirty="0" err="1"/>
              <a:t>függetlenek</a:t>
            </a:r>
            <a:r>
              <a:rPr lang="en-US" dirty="0"/>
              <a:t>, </a:t>
            </a:r>
            <a:r>
              <a:rPr lang="en-US" dirty="0" err="1"/>
              <a:t>azonos</a:t>
            </a:r>
            <a:r>
              <a:rPr lang="en-US" dirty="0"/>
              <a:t> </a:t>
            </a:r>
            <a:r>
              <a:rPr lang="en-US" dirty="0" err="1"/>
              <a:t>eloszlásúak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ismerjük</a:t>
            </a:r>
            <a:r>
              <a:rPr lang="en-US" dirty="0"/>
              <a:t> is </a:t>
            </a:r>
            <a:r>
              <a:rPr lang="en-US" dirty="0" err="1"/>
              <a:t>ezt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eloszlást</a:t>
            </a:r>
            <a:r>
              <a:rPr lang="en-US" dirty="0"/>
              <a:t>, </a:t>
            </a:r>
            <a:r>
              <a:rPr lang="en-US" dirty="0" err="1"/>
              <a:t>akkor</a:t>
            </a:r>
            <a:r>
              <a:rPr lang="en-US" dirty="0"/>
              <a:t> </a:t>
            </a:r>
            <a:r>
              <a:rPr lang="en-US" dirty="0" err="1"/>
              <a:t>általában</a:t>
            </a:r>
            <a:r>
              <a:rPr lang="en-US" dirty="0"/>
              <a:t> </a:t>
            </a:r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dirty="0" err="1"/>
              <a:t>statisztika</a:t>
            </a:r>
            <a:r>
              <a:rPr lang="en-US" dirty="0"/>
              <a:t> </a:t>
            </a:r>
            <a:r>
              <a:rPr lang="en-US" dirty="0" err="1"/>
              <a:t>eloszlását</a:t>
            </a:r>
            <a:r>
              <a:rPr lang="en-US" dirty="0"/>
              <a:t> is le </a:t>
            </a:r>
            <a:r>
              <a:rPr lang="en-US" dirty="0" err="1"/>
              <a:t>tudjuk</a:t>
            </a:r>
            <a:r>
              <a:rPr lang="en-US" dirty="0"/>
              <a:t> </a:t>
            </a:r>
            <a:r>
              <a:rPr lang="en-US" dirty="0" err="1"/>
              <a:t>vezetni</a:t>
            </a:r>
            <a:r>
              <a:rPr lang="en-US" dirty="0"/>
              <a:t>, </a:t>
            </a:r>
            <a:r>
              <a:rPr lang="en-US" dirty="0" err="1"/>
              <a:t>hogy</a:t>
            </a:r>
            <a:r>
              <a:rPr lang="en-US" dirty="0"/>
              <a:t> </a:t>
            </a:r>
            <a:r>
              <a:rPr lang="en-US" dirty="0" err="1"/>
              <a:t>abból</a:t>
            </a:r>
            <a:r>
              <a:rPr lang="en-US" dirty="0"/>
              <a:t> </a:t>
            </a:r>
            <a:r>
              <a:rPr lang="en-US" dirty="0" err="1"/>
              <a:t>konfidenciát</a:t>
            </a:r>
            <a:r>
              <a:rPr lang="en-US" dirty="0"/>
              <a:t> </a:t>
            </a:r>
            <a:r>
              <a:rPr lang="en-US" dirty="0" err="1"/>
              <a:t>számoljunk</a:t>
            </a:r>
            <a:endParaRPr lang="en-US" dirty="0"/>
          </a:p>
          <a:p>
            <a:r>
              <a:rPr lang="en-US" dirty="0" err="1"/>
              <a:t>Előfordulhat</a:t>
            </a:r>
            <a:r>
              <a:rPr lang="en-US" dirty="0"/>
              <a:t> </a:t>
            </a:r>
            <a:r>
              <a:rPr lang="en-US" dirty="0" err="1"/>
              <a:t>azonban</a:t>
            </a:r>
            <a:r>
              <a:rPr lang="en-US" dirty="0"/>
              <a:t>, </a:t>
            </a:r>
            <a:r>
              <a:rPr lang="en-US" dirty="0" err="1"/>
              <a:t>hogy</a:t>
            </a:r>
            <a:r>
              <a:rPr lang="en-US" dirty="0"/>
              <a:t> a </a:t>
            </a:r>
            <a:r>
              <a:rPr lang="en-US" dirty="0" err="1"/>
              <a:t>statisztikánk</a:t>
            </a:r>
            <a:r>
              <a:rPr lang="en-US" dirty="0"/>
              <a:t> </a:t>
            </a:r>
            <a:r>
              <a:rPr lang="en-US" dirty="0" err="1"/>
              <a:t>olyan</a:t>
            </a:r>
            <a:r>
              <a:rPr lang="en-US" dirty="0"/>
              <a:t> </a:t>
            </a:r>
            <a:r>
              <a:rPr lang="en-US" dirty="0" err="1"/>
              <a:t>bonyolult</a:t>
            </a:r>
            <a:r>
              <a:rPr lang="en-US" dirty="0"/>
              <a:t> </a:t>
            </a:r>
            <a:r>
              <a:rPr lang="en-US" dirty="0" err="1"/>
              <a:t>számítás</a:t>
            </a:r>
            <a:r>
              <a:rPr lang="en-US" dirty="0"/>
              <a:t>, </a:t>
            </a:r>
            <a:r>
              <a:rPr lang="en-US" dirty="0" err="1"/>
              <a:t>hogy</a:t>
            </a:r>
            <a:r>
              <a:rPr lang="en-US" dirty="0"/>
              <a:t> </a:t>
            </a:r>
            <a:r>
              <a:rPr lang="en-US" dirty="0" err="1"/>
              <a:t>mégsem</a:t>
            </a:r>
            <a:r>
              <a:rPr lang="en-US" dirty="0"/>
              <a:t> </a:t>
            </a:r>
            <a:r>
              <a:rPr lang="en-US" dirty="0" err="1"/>
              <a:t>tudjuk</a:t>
            </a:r>
            <a:r>
              <a:rPr lang="en-US" dirty="0"/>
              <a:t> </a:t>
            </a:r>
            <a:r>
              <a:rPr lang="en-US" dirty="0" err="1"/>
              <a:t>levezetni</a:t>
            </a:r>
            <a:r>
              <a:rPr lang="en-US" dirty="0"/>
              <a:t> </a:t>
            </a:r>
            <a:r>
              <a:rPr lang="hu-HU" dirty="0"/>
              <a:t>az eloszlását</a:t>
            </a:r>
            <a:endParaRPr lang="en-US" dirty="0"/>
          </a:p>
          <a:p>
            <a:r>
              <a:rPr lang="en-US" dirty="0"/>
              <a:t>Ha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ismerjük</a:t>
            </a:r>
            <a:r>
              <a:rPr lang="en-US" dirty="0"/>
              <a:t> a </a:t>
            </a:r>
            <a:r>
              <a:rPr lang="en-US" dirty="0" err="1"/>
              <a:t>minta</a:t>
            </a:r>
            <a:r>
              <a:rPr lang="en-US" dirty="0"/>
              <a:t> </a:t>
            </a:r>
            <a:r>
              <a:rPr lang="en-US" dirty="0" err="1"/>
              <a:t>eloszlását</a:t>
            </a:r>
            <a:r>
              <a:rPr lang="en-US" dirty="0"/>
              <a:t>, </a:t>
            </a:r>
            <a:r>
              <a:rPr lang="en-US" dirty="0" err="1"/>
              <a:t>akkor</a:t>
            </a:r>
            <a:r>
              <a:rPr lang="en-US" dirty="0"/>
              <a:t> </a:t>
            </a:r>
            <a:r>
              <a:rPr lang="en-US" dirty="0" err="1"/>
              <a:t>nem-paraméteres</a:t>
            </a:r>
            <a:r>
              <a:rPr lang="en-US" dirty="0"/>
              <a:t> </a:t>
            </a:r>
            <a:r>
              <a:rPr lang="en-US" dirty="0" err="1"/>
              <a:t>módszerekkel</a:t>
            </a:r>
            <a:r>
              <a:rPr lang="en-US" dirty="0"/>
              <a:t> </a:t>
            </a:r>
            <a:r>
              <a:rPr lang="en-US" dirty="0" err="1"/>
              <a:t>próbálkozhatunk</a:t>
            </a:r>
            <a:r>
              <a:rPr lang="en-US" dirty="0"/>
              <a:t> – </a:t>
            </a:r>
            <a:r>
              <a:rPr lang="en-US" dirty="0" err="1"/>
              <a:t>viszont</a:t>
            </a:r>
            <a:r>
              <a:rPr lang="en-US" dirty="0"/>
              <a:t>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minden</a:t>
            </a:r>
            <a:r>
              <a:rPr lang="en-US" dirty="0"/>
              <a:t> </a:t>
            </a:r>
            <a:r>
              <a:rPr lang="en-US" dirty="0" err="1"/>
              <a:t>statisztikához</a:t>
            </a:r>
            <a:r>
              <a:rPr lang="en-US" dirty="0"/>
              <a:t> </a:t>
            </a:r>
            <a:r>
              <a:rPr lang="en-US" dirty="0" err="1"/>
              <a:t>tudunk</a:t>
            </a:r>
            <a:r>
              <a:rPr lang="en-US" dirty="0"/>
              <a:t> </a:t>
            </a:r>
            <a:r>
              <a:rPr lang="en-US" dirty="0" err="1"/>
              <a:t>elméleti</a:t>
            </a:r>
            <a:r>
              <a:rPr lang="en-US" dirty="0"/>
              <a:t> </a:t>
            </a:r>
            <a:r>
              <a:rPr lang="en-US" dirty="0" err="1"/>
              <a:t>úton</a:t>
            </a:r>
            <a:r>
              <a:rPr lang="en-US" dirty="0"/>
              <a:t> </a:t>
            </a:r>
            <a:r>
              <a:rPr lang="en-US" dirty="0" err="1"/>
              <a:t>levezetni</a:t>
            </a:r>
            <a:r>
              <a:rPr lang="en-US" dirty="0"/>
              <a:t> </a:t>
            </a:r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dirty="0" err="1"/>
              <a:t>határeloszlást</a:t>
            </a:r>
            <a:endParaRPr lang="en-US" dirty="0"/>
          </a:p>
          <a:p>
            <a:r>
              <a:rPr lang="en-US" dirty="0"/>
              <a:t>Ha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tudunk</a:t>
            </a:r>
            <a:r>
              <a:rPr lang="en-US" dirty="0"/>
              <a:t> </a:t>
            </a:r>
            <a:r>
              <a:rPr lang="en-US" dirty="0" err="1"/>
              <a:t>levezetni</a:t>
            </a:r>
            <a:r>
              <a:rPr lang="en-US" dirty="0"/>
              <a:t> </a:t>
            </a:r>
            <a:r>
              <a:rPr lang="en-US" dirty="0" err="1"/>
              <a:t>eloszlást</a:t>
            </a:r>
            <a:r>
              <a:rPr lang="en-US" dirty="0"/>
              <a:t> a </a:t>
            </a:r>
            <a:r>
              <a:rPr lang="en-US" dirty="0" err="1"/>
              <a:t>statisztikánkhoz</a:t>
            </a:r>
            <a:r>
              <a:rPr lang="en-US" dirty="0"/>
              <a:t>, de </a:t>
            </a:r>
            <a:r>
              <a:rPr lang="en-US" dirty="0" err="1"/>
              <a:t>mégis</a:t>
            </a:r>
            <a:r>
              <a:rPr lang="en-US" dirty="0"/>
              <a:t> </a:t>
            </a:r>
            <a:r>
              <a:rPr lang="en-US" dirty="0" err="1"/>
              <a:t>konfidenciát</a:t>
            </a:r>
            <a:r>
              <a:rPr lang="en-US" dirty="0"/>
              <a:t> </a:t>
            </a:r>
            <a:r>
              <a:rPr lang="en-US" dirty="0" err="1"/>
              <a:t>kell</a:t>
            </a:r>
            <a:r>
              <a:rPr lang="en-US" dirty="0"/>
              <a:t> </a:t>
            </a:r>
            <a:r>
              <a:rPr lang="en-US" dirty="0" err="1"/>
              <a:t>mondanunk</a:t>
            </a:r>
            <a:r>
              <a:rPr lang="en-US" dirty="0"/>
              <a:t>, </a:t>
            </a:r>
            <a:r>
              <a:rPr lang="en-US" dirty="0" err="1"/>
              <a:t>akkor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tehetünk</a:t>
            </a:r>
            <a:r>
              <a:rPr lang="en-US" dirty="0"/>
              <a:t>?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5546971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B637D-E2E3-49F8-AF47-CFBBF2204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 – A bootstrap </a:t>
            </a:r>
            <a:r>
              <a:rPr lang="en-US" dirty="0" err="1"/>
              <a:t>módszer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D13877-80C7-4B6F-B228-BB0FC97C4D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Ha </a:t>
                </a:r>
                <a:r>
                  <a:rPr lang="en-US" dirty="0" err="1"/>
                  <a:t>az</a:t>
                </a:r>
                <a:r>
                  <a:rPr lang="en-US" dirty="0"/>
                  <a:t> </a:t>
                </a:r>
                <a:r>
                  <a:rPr lang="en-US" dirty="0" err="1"/>
                  <a:t>ismeretlen</a:t>
                </a:r>
                <a:r>
                  <a:rPr lang="en-US" dirty="0"/>
                  <a:t> </a:t>
                </a:r>
                <a:r>
                  <a:rPr lang="en-US" dirty="0" err="1"/>
                  <a:t>eloszlásból</a:t>
                </a:r>
                <a:r>
                  <a:rPr lang="en-US" dirty="0"/>
                  <a:t>, </a:t>
                </a:r>
                <a:r>
                  <a:rPr lang="en-US" dirty="0" err="1"/>
                  <a:t>amiből</a:t>
                </a:r>
                <a:r>
                  <a:rPr lang="en-US" dirty="0"/>
                  <a:t> a mi </a:t>
                </a:r>
                <a:r>
                  <a:rPr lang="en-US" dirty="0" err="1"/>
                  <a:t>mintánk</a:t>
                </a:r>
                <a:r>
                  <a:rPr lang="en-US" dirty="0"/>
                  <a:t> is </a:t>
                </a:r>
                <a:r>
                  <a:rPr lang="en-US" dirty="0" err="1"/>
                  <a:t>származik</a:t>
                </a:r>
                <a:r>
                  <a:rPr lang="en-US" dirty="0"/>
                  <a:t>, </a:t>
                </a:r>
                <a:r>
                  <a:rPr lang="en-US" dirty="0" err="1"/>
                  <a:t>lenne</a:t>
                </a:r>
                <a:r>
                  <a:rPr lang="en-US" dirty="0"/>
                  <a:t> </a:t>
                </a:r>
                <a:r>
                  <a:rPr lang="en-US" dirty="0" err="1"/>
                  <a:t>összesen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db. </a:t>
                </a:r>
                <a:r>
                  <a:rPr lang="en-US" dirty="0" err="1"/>
                  <a:t>mintánk</a:t>
                </a:r>
                <a:r>
                  <a:rPr lang="en-US" dirty="0"/>
                  <a:t>, </a:t>
                </a:r>
                <a:r>
                  <a:rPr lang="en-US" dirty="0" err="1"/>
                  <a:t>akkor</a:t>
                </a:r>
                <a:r>
                  <a:rPr lang="en-US" dirty="0"/>
                  <a:t> mind </a:t>
                </a:r>
                <a:r>
                  <a:rPr lang="en-US" dirty="0" err="1"/>
                  <a:t>az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mintában</a:t>
                </a:r>
                <a:r>
                  <a:rPr lang="en-US" dirty="0"/>
                  <a:t> </a:t>
                </a:r>
                <a:r>
                  <a:rPr lang="en-US" dirty="0" err="1"/>
                  <a:t>ki</a:t>
                </a:r>
                <a:r>
                  <a:rPr lang="en-US" dirty="0"/>
                  <a:t> </a:t>
                </a:r>
                <a:r>
                  <a:rPr lang="en-US" dirty="0" err="1"/>
                  <a:t>tudnánk</a:t>
                </a:r>
                <a:r>
                  <a:rPr lang="en-US" dirty="0"/>
                  <a:t> </a:t>
                </a:r>
                <a:r>
                  <a:rPr lang="en-US" dirty="0" err="1"/>
                  <a:t>számolni</a:t>
                </a:r>
                <a:r>
                  <a:rPr lang="en-US" dirty="0"/>
                  <a:t> a </a:t>
                </a:r>
                <a:r>
                  <a:rPr lang="en-US" dirty="0" err="1"/>
                  <a:t>statisztikánk</a:t>
                </a:r>
                <a:r>
                  <a:rPr lang="en-US" dirty="0"/>
                  <a:t> </a:t>
                </a:r>
                <a:r>
                  <a:rPr lang="en-US" dirty="0" err="1"/>
                  <a:t>értékét</a:t>
                </a:r>
                <a:endParaRPr lang="en-US" dirty="0"/>
              </a:p>
              <a:p>
                <a:r>
                  <a:rPr lang="en-US" dirty="0" err="1"/>
                  <a:t>Az</a:t>
                </a:r>
                <a:r>
                  <a:rPr lang="en-US" dirty="0"/>
                  <a:t> </a:t>
                </a:r>
                <a:r>
                  <a:rPr lang="en-US" dirty="0" err="1"/>
                  <a:t>így</a:t>
                </a:r>
                <a:r>
                  <a:rPr lang="en-US" dirty="0"/>
                  <a:t> </a:t>
                </a:r>
                <a:r>
                  <a:rPr lang="en-US" dirty="0" err="1"/>
                  <a:t>kapott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db. </a:t>
                </a:r>
                <a:r>
                  <a:rPr lang="en-US" dirty="0" err="1"/>
                  <a:t>számnak</a:t>
                </a:r>
                <a:r>
                  <a:rPr lang="en-US" dirty="0"/>
                  <a:t> </a:t>
                </a:r>
                <a:r>
                  <a:rPr lang="en-US" dirty="0" err="1"/>
                  <a:t>már</a:t>
                </a:r>
                <a:r>
                  <a:rPr lang="en-US" dirty="0"/>
                  <a:t> </a:t>
                </a:r>
                <a:r>
                  <a:rPr lang="en-US" dirty="0" err="1"/>
                  <a:t>ki</a:t>
                </a:r>
                <a:r>
                  <a:rPr lang="en-US" dirty="0"/>
                  <a:t> </a:t>
                </a:r>
                <a:r>
                  <a:rPr lang="en-US" dirty="0" err="1"/>
                  <a:t>tudnánk</a:t>
                </a:r>
                <a:r>
                  <a:rPr lang="en-US" dirty="0"/>
                  <a:t> </a:t>
                </a:r>
                <a:r>
                  <a:rPr lang="en-US" dirty="0" err="1"/>
                  <a:t>számolni</a:t>
                </a:r>
                <a:r>
                  <a:rPr lang="en-US" dirty="0"/>
                  <a:t> </a:t>
                </a:r>
                <a:r>
                  <a:rPr lang="en-US" dirty="0" err="1"/>
                  <a:t>az</a:t>
                </a:r>
                <a:r>
                  <a:rPr lang="en-US" dirty="0"/>
                  <a:t> </a:t>
                </a:r>
                <a:r>
                  <a:rPr lang="en-US" dirty="0" err="1"/>
                  <a:t>empirikus</a:t>
                </a:r>
                <a:r>
                  <a:rPr lang="en-US" dirty="0"/>
                  <a:t> </a:t>
                </a:r>
                <a:r>
                  <a:rPr lang="en-US" dirty="0" err="1"/>
                  <a:t>eloszlásfüggvényét</a:t>
                </a:r>
                <a:r>
                  <a:rPr lang="en-US" dirty="0"/>
                  <a:t>, </a:t>
                </a:r>
                <a:r>
                  <a:rPr lang="en-US" dirty="0" err="1"/>
                  <a:t>aminek</a:t>
                </a:r>
                <a:r>
                  <a:rPr lang="en-US" dirty="0"/>
                  <a:t> a </a:t>
                </a:r>
                <a:r>
                  <a:rPr lang="en-US" dirty="0" err="1"/>
                  <a:t>segítségével</a:t>
                </a:r>
                <a:r>
                  <a:rPr lang="en-US" dirty="0"/>
                  <a:t> </a:t>
                </a:r>
                <a:r>
                  <a:rPr lang="en-US" dirty="0" err="1"/>
                  <a:t>pedig</a:t>
                </a:r>
                <a:r>
                  <a:rPr lang="en-US" dirty="0"/>
                  <a:t> a </a:t>
                </a:r>
                <a:r>
                  <a:rPr lang="en-US" dirty="0" err="1"/>
                  <a:t>konfidenciát</a:t>
                </a:r>
                <a:endParaRPr lang="en-US" dirty="0"/>
              </a:p>
              <a:p>
                <a:r>
                  <a:rPr lang="en-US" dirty="0"/>
                  <a:t>A </a:t>
                </a:r>
                <a:r>
                  <a:rPr lang="en-US" dirty="0" err="1"/>
                  <a:t>gyakorlatban</a:t>
                </a:r>
                <a:r>
                  <a:rPr lang="en-US" dirty="0"/>
                  <a:t> </a:t>
                </a:r>
                <a:r>
                  <a:rPr lang="en-US" dirty="0" err="1"/>
                  <a:t>tipikusan</a:t>
                </a:r>
                <a:r>
                  <a:rPr lang="en-US" dirty="0"/>
                  <a:t> </a:t>
                </a:r>
                <a:r>
                  <a:rPr lang="en-US" dirty="0" err="1"/>
                  <a:t>nem</a:t>
                </a:r>
                <a:r>
                  <a:rPr lang="en-US" dirty="0"/>
                  <a:t> </a:t>
                </a:r>
                <a:r>
                  <a:rPr lang="en-US" dirty="0" err="1"/>
                  <a:t>megoldható</a:t>
                </a:r>
                <a:r>
                  <a:rPr lang="en-US" dirty="0"/>
                  <a:t>, </a:t>
                </a:r>
                <a:r>
                  <a:rPr lang="en-US" dirty="0" err="1"/>
                  <a:t>hogy</a:t>
                </a:r>
                <a:r>
                  <a:rPr lang="en-US" dirty="0"/>
                  <a:t> a </a:t>
                </a:r>
                <a:r>
                  <a:rPr lang="en-US" dirty="0" err="1"/>
                  <a:t>kísérletünket</a:t>
                </a:r>
                <a:r>
                  <a:rPr lang="en-US" dirty="0"/>
                  <a:t> </a:t>
                </a:r>
                <a:r>
                  <a:rPr lang="en-US" dirty="0" err="1"/>
                  <a:t>sokszor</a:t>
                </a:r>
                <a:r>
                  <a:rPr lang="en-US" dirty="0"/>
                  <a:t> </a:t>
                </a:r>
                <a:r>
                  <a:rPr lang="en-US" dirty="0" err="1"/>
                  <a:t>megismételjük</a:t>
                </a:r>
                <a:r>
                  <a:rPr lang="en-US" dirty="0"/>
                  <a:t>, </a:t>
                </a:r>
                <a:r>
                  <a:rPr lang="en-US" dirty="0" err="1"/>
                  <a:t>tehát</a:t>
                </a:r>
                <a:r>
                  <a:rPr lang="en-US" dirty="0"/>
                  <a:t> </a:t>
                </a:r>
                <a:r>
                  <a:rPr lang="en-US" dirty="0" err="1"/>
                  <a:t>mással</a:t>
                </a:r>
                <a:r>
                  <a:rPr lang="en-US" dirty="0"/>
                  <a:t> </a:t>
                </a:r>
                <a:r>
                  <a:rPr lang="en-US" dirty="0" err="1"/>
                  <a:t>kell</a:t>
                </a:r>
                <a:r>
                  <a:rPr lang="en-US" dirty="0"/>
                  <a:t> </a:t>
                </a:r>
                <a:r>
                  <a:rPr lang="en-US" dirty="0" err="1"/>
                  <a:t>próbálkozni</a:t>
                </a:r>
                <a:endParaRPr lang="en-US" dirty="0"/>
              </a:p>
              <a:p>
                <a:r>
                  <a:rPr lang="en-US" dirty="0"/>
                  <a:t>A bootstrap </a:t>
                </a:r>
                <a:r>
                  <a:rPr lang="en-US" dirty="0" err="1"/>
                  <a:t>módszer</a:t>
                </a:r>
                <a:r>
                  <a:rPr lang="en-US" dirty="0"/>
                  <a:t> </a:t>
                </a:r>
                <a:r>
                  <a:rPr lang="en-US" dirty="0" err="1"/>
                  <a:t>lényege</a:t>
                </a:r>
                <a:r>
                  <a:rPr lang="en-US" dirty="0"/>
                  <a:t> </a:t>
                </a:r>
                <a:r>
                  <a:rPr lang="en-US" dirty="0" err="1"/>
                  <a:t>az</a:t>
                </a:r>
                <a:r>
                  <a:rPr lang="en-US" dirty="0"/>
                  <a:t>, </a:t>
                </a:r>
                <a:r>
                  <a:rPr lang="en-US" dirty="0" err="1"/>
                  <a:t>hogy</a:t>
                </a:r>
                <a:r>
                  <a:rPr lang="en-US" dirty="0"/>
                  <a:t> a </a:t>
                </a:r>
                <a:r>
                  <a:rPr lang="en-US" dirty="0" err="1"/>
                  <a:t>rendelkezésünkre</a:t>
                </a:r>
                <a:r>
                  <a:rPr lang="en-US" dirty="0"/>
                  <a:t> </a:t>
                </a:r>
                <a:r>
                  <a:rPr lang="en-US" dirty="0" err="1"/>
                  <a:t>álló</a:t>
                </a:r>
                <a:r>
                  <a:rPr lang="en-US" dirty="0"/>
                  <a:t> </a:t>
                </a:r>
                <a:r>
                  <a:rPr lang="en-US" dirty="0" err="1"/>
                  <a:t>minta</a:t>
                </a:r>
                <a:r>
                  <a:rPr lang="en-US" dirty="0"/>
                  <a:t> </a:t>
                </a:r>
                <a:r>
                  <a:rPr lang="en-US" dirty="0" err="1"/>
                  <a:t>segítségével</a:t>
                </a:r>
                <a:r>
                  <a:rPr lang="en-US" dirty="0"/>
                  <a:t> </a:t>
                </a:r>
                <a:r>
                  <a:rPr lang="en-US" dirty="0" err="1"/>
                  <a:t>további</a:t>
                </a:r>
                <a:r>
                  <a:rPr lang="en-US" dirty="0"/>
                  <a:t>, meg </a:t>
                </a:r>
                <a:r>
                  <a:rPr lang="en-US" dirty="0" err="1"/>
                  <a:t>nem</a:t>
                </a:r>
                <a:r>
                  <a:rPr lang="en-US" dirty="0"/>
                  <a:t> </a:t>
                </a:r>
                <a:r>
                  <a:rPr lang="en-US" dirty="0" err="1"/>
                  <a:t>figyelt</a:t>
                </a:r>
                <a:r>
                  <a:rPr lang="en-US" dirty="0"/>
                  <a:t> </a:t>
                </a:r>
                <a:r>
                  <a:rPr lang="en-US" dirty="0" err="1"/>
                  <a:t>mintákat</a:t>
                </a:r>
                <a:r>
                  <a:rPr lang="en-US" dirty="0"/>
                  <a:t> </a:t>
                </a:r>
                <a:r>
                  <a:rPr lang="en-US" dirty="0" err="1"/>
                  <a:t>állítson</a:t>
                </a:r>
                <a:r>
                  <a:rPr lang="en-US" dirty="0"/>
                  <a:t> </a:t>
                </a:r>
                <a:r>
                  <a:rPr lang="en-US" dirty="0" err="1"/>
                  <a:t>elő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D13877-80C7-4B6F-B228-BB0FC97C4D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960557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B637D-E2E3-49F8-AF47-CFBBF2204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4.1 – </a:t>
            </a:r>
            <a:r>
              <a:rPr lang="en-US" dirty="0" err="1"/>
              <a:t>Elméleti</a:t>
            </a:r>
            <a:r>
              <a:rPr lang="en-US" dirty="0"/>
              <a:t> </a:t>
            </a:r>
            <a:r>
              <a:rPr lang="en-US" dirty="0" err="1"/>
              <a:t>háttér</a:t>
            </a:r>
            <a:endParaRPr lang="hu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13877-80C7-4B6F-B228-BB0FC97C4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bootstrap </a:t>
            </a:r>
            <a:r>
              <a:rPr lang="en-US" dirty="0" err="1"/>
              <a:t>módszer</a:t>
            </a:r>
            <a:r>
              <a:rPr lang="en-US" dirty="0"/>
              <a:t> is </a:t>
            </a:r>
            <a:r>
              <a:rPr lang="en-US" dirty="0" err="1"/>
              <a:t>fölteszi</a:t>
            </a:r>
            <a:r>
              <a:rPr lang="en-US" dirty="0"/>
              <a:t>, </a:t>
            </a:r>
            <a:r>
              <a:rPr lang="en-US" dirty="0" err="1"/>
              <a:t>hogy</a:t>
            </a:r>
            <a:r>
              <a:rPr lang="en-US" dirty="0"/>
              <a:t> a </a:t>
            </a:r>
            <a:r>
              <a:rPr lang="en-US" dirty="0" err="1"/>
              <a:t>rendelkezésre</a:t>
            </a:r>
            <a:r>
              <a:rPr lang="en-US" dirty="0"/>
              <a:t> </a:t>
            </a:r>
            <a:r>
              <a:rPr lang="en-US" dirty="0" err="1"/>
              <a:t>álló</a:t>
            </a:r>
            <a:r>
              <a:rPr lang="en-US" dirty="0"/>
              <a:t> </a:t>
            </a:r>
            <a:r>
              <a:rPr lang="en-US" dirty="0" err="1"/>
              <a:t>minta</a:t>
            </a:r>
            <a:r>
              <a:rPr lang="en-US" dirty="0"/>
              <a:t> </a:t>
            </a:r>
            <a:r>
              <a:rPr lang="en-US" dirty="0" err="1"/>
              <a:t>elemei</a:t>
            </a:r>
            <a:r>
              <a:rPr lang="en-US" dirty="0"/>
              <a:t> </a:t>
            </a:r>
            <a:r>
              <a:rPr lang="en-US" dirty="0" err="1"/>
              <a:t>függetlenek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azonos</a:t>
            </a:r>
            <a:r>
              <a:rPr lang="en-US" dirty="0"/>
              <a:t> </a:t>
            </a:r>
            <a:r>
              <a:rPr lang="en-US" dirty="0" err="1"/>
              <a:t>eloszlásból</a:t>
            </a:r>
            <a:r>
              <a:rPr lang="en-US" dirty="0"/>
              <a:t> </a:t>
            </a:r>
            <a:r>
              <a:rPr lang="en-US" dirty="0" err="1"/>
              <a:t>származnak</a:t>
            </a:r>
            <a:endParaRPr lang="en-US" dirty="0"/>
          </a:p>
          <a:p>
            <a:r>
              <a:rPr lang="en-US" dirty="0"/>
              <a:t>A maximum likelihood </a:t>
            </a:r>
            <a:r>
              <a:rPr lang="en-US" dirty="0" err="1"/>
              <a:t>módszer</a:t>
            </a:r>
            <a:r>
              <a:rPr lang="en-US" dirty="0"/>
              <a:t> </a:t>
            </a:r>
            <a:r>
              <a:rPr lang="en-US" dirty="0" err="1"/>
              <a:t>azt</a:t>
            </a:r>
            <a:r>
              <a:rPr lang="en-US" dirty="0"/>
              <a:t> </a:t>
            </a:r>
            <a:r>
              <a:rPr lang="en-US" dirty="0" err="1"/>
              <a:t>mondta</a:t>
            </a:r>
            <a:r>
              <a:rPr lang="en-US" dirty="0"/>
              <a:t>, </a:t>
            </a:r>
            <a:r>
              <a:rPr lang="en-US" dirty="0" err="1"/>
              <a:t>hogy</a:t>
            </a:r>
            <a:r>
              <a:rPr lang="en-US" dirty="0"/>
              <a:t> </a:t>
            </a:r>
            <a:r>
              <a:rPr lang="en-US" dirty="0" err="1"/>
              <a:t>azért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adott</a:t>
            </a:r>
            <a:r>
              <a:rPr lang="en-US" dirty="0"/>
              <a:t> </a:t>
            </a:r>
            <a:r>
              <a:rPr lang="en-US" dirty="0" err="1"/>
              <a:t>mintát</a:t>
            </a:r>
            <a:r>
              <a:rPr lang="en-US" dirty="0"/>
              <a:t> </a:t>
            </a:r>
            <a:r>
              <a:rPr lang="en-US" dirty="0" err="1"/>
              <a:t>figyeltük</a:t>
            </a:r>
            <a:r>
              <a:rPr lang="en-US" dirty="0"/>
              <a:t> meg, </a:t>
            </a:r>
            <a:r>
              <a:rPr lang="en-US" dirty="0" err="1"/>
              <a:t>mert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volt a </a:t>
            </a:r>
            <a:r>
              <a:rPr lang="en-US" dirty="0" err="1"/>
              <a:t>legvalószínűbb</a:t>
            </a:r>
            <a:endParaRPr lang="en-US" dirty="0"/>
          </a:p>
          <a:p>
            <a:r>
              <a:rPr lang="en-US" dirty="0" err="1"/>
              <a:t>Ehhez</a:t>
            </a:r>
            <a:r>
              <a:rPr lang="en-US" dirty="0"/>
              <a:t> </a:t>
            </a:r>
            <a:r>
              <a:rPr lang="en-US" dirty="0" err="1"/>
              <a:t>kicsit</a:t>
            </a:r>
            <a:r>
              <a:rPr lang="en-US" dirty="0"/>
              <a:t> </a:t>
            </a:r>
            <a:r>
              <a:rPr lang="en-US" dirty="0" err="1"/>
              <a:t>hasonlóan</a:t>
            </a:r>
            <a:r>
              <a:rPr lang="en-US" dirty="0"/>
              <a:t> a bootstrap </a:t>
            </a:r>
            <a:r>
              <a:rPr lang="en-US" dirty="0" err="1"/>
              <a:t>azt</a:t>
            </a:r>
            <a:r>
              <a:rPr lang="en-US" dirty="0"/>
              <a:t> </a:t>
            </a:r>
            <a:r>
              <a:rPr lang="en-US" dirty="0" err="1"/>
              <a:t>mondja</a:t>
            </a:r>
            <a:r>
              <a:rPr lang="en-US" dirty="0"/>
              <a:t>, </a:t>
            </a:r>
            <a:r>
              <a:rPr lang="en-US" dirty="0" err="1"/>
              <a:t>hogy</a:t>
            </a:r>
            <a:r>
              <a:rPr lang="en-US" dirty="0"/>
              <a:t> a </a:t>
            </a:r>
            <a:r>
              <a:rPr lang="en-US" dirty="0" err="1"/>
              <a:t>megfigyelt</a:t>
            </a:r>
            <a:r>
              <a:rPr lang="en-US" dirty="0"/>
              <a:t> </a:t>
            </a:r>
            <a:r>
              <a:rPr lang="en-US" dirty="0" err="1"/>
              <a:t>mintánk</a:t>
            </a:r>
            <a:r>
              <a:rPr lang="en-US" dirty="0"/>
              <a:t> </a:t>
            </a:r>
            <a:r>
              <a:rPr lang="en-US" dirty="0" err="1"/>
              <a:t>jól</a:t>
            </a:r>
            <a:r>
              <a:rPr lang="en-US" dirty="0"/>
              <a:t> </a:t>
            </a:r>
            <a:r>
              <a:rPr lang="en-US" dirty="0" err="1"/>
              <a:t>tükrözi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ismeretlen</a:t>
            </a:r>
            <a:r>
              <a:rPr lang="en-US" dirty="0"/>
              <a:t> </a:t>
            </a:r>
            <a:r>
              <a:rPr lang="en-US" dirty="0" err="1"/>
              <a:t>eloszlást</a:t>
            </a:r>
            <a:endParaRPr lang="en-US" dirty="0"/>
          </a:p>
          <a:p>
            <a:pPr lvl="1"/>
            <a:r>
              <a:rPr lang="en-US" dirty="0" err="1"/>
              <a:t>Diszkrét</a:t>
            </a:r>
            <a:r>
              <a:rPr lang="en-US" dirty="0"/>
              <a:t> </a:t>
            </a:r>
            <a:r>
              <a:rPr lang="en-US" dirty="0" err="1"/>
              <a:t>esetben</a:t>
            </a:r>
            <a:r>
              <a:rPr lang="en-US" dirty="0"/>
              <a:t> </a:t>
            </a:r>
            <a:r>
              <a:rPr lang="en-US" dirty="0" err="1"/>
              <a:t>nagyjából</a:t>
            </a:r>
            <a:r>
              <a:rPr lang="en-US" dirty="0"/>
              <a:t> </a:t>
            </a:r>
            <a:r>
              <a:rPr lang="en-US" dirty="0" err="1"/>
              <a:t>olyan</a:t>
            </a:r>
            <a:r>
              <a:rPr lang="en-US" dirty="0"/>
              <a:t> </a:t>
            </a:r>
            <a:r>
              <a:rPr lang="en-US" dirty="0" err="1"/>
              <a:t>arányban</a:t>
            </a:r>
            <a:r>
              <a:rPr lang="en-US" dirty="0"/>
              <a:t> </a:t>
            </a:r>
            <a:r>
              <a:rPr lang="en-US" dirty="0" err="1"/>
              <a:t>fordulnak</a:t>
            </a:r>
            <a:r>
              <a:rPr lang="en-US" dirty="0"/>
              <a:t> </a:t>
            </a:r>
            <a:r>
              <a:rPr lang="en-US" dirty="0" err="1"/>
              <a:t>elő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egyes</a:t>
            </a:r>
            <a:r>
              <a:rPr lang="en-US" dirty="0"/>
              <a:t> </a:t>
            </a:r>
            <a:r>
              <a:rPr lang="en-US" dirty="0" err="1"/>
              <a:t>értékek</a:t>
            </a:r>
            <a:r>
              <a:rPr lang="en-US" dirty="0"/>
              <a:t>, mint </a:t>
            </a:r>
            <a:r>
              <a:rPr lang="en-US" dirty="0" err="1"/>
              <a:t>amekkora</a:t>
            </a:r>
            <a:r>
              <a:rPr lang="en-US" dirty="0"/>
              <a:t> a </a:t>
            </a:r>
            <a:r>
              <a:rPr lang="en-US" dirty="0" err="1"/>
              <a:t>valószín</a:t>
            </a:r>
            <a:r>
              <a:rPr lang="hu-HU" dirty="0"/>
              <a:t>ű</a:t>
            </a:r>
            <a:r>
              <a:rPr lang="en-US" dirty="0" err="1"/>
              <a:t>ségük</a:t>
            </a:r>
            <a:endParaRPr lang="en-US" dirty="0"/>
          </a:p>
          <a:p>
            <a:pPr lvl="1"/>
            <a:r>
              <a:rPr lang="en-US" dirty="0" err="1"/>
              <a:t>Folytonos</a:t>
            </a:r>
            <a:r>
              <a:rPr lang="en-US" dirty="0"/>
              <a:t> </a:t>
            </a:r>
            <a:r>
              <a:rPr lang="en-US" dirty="0" err="1"/>
              <a:t>esetben</a:t>
            </a:r>
            <a:r>
              <a:rPr lang="en-US" dirty="0"/>
              <a:t> </a:t>
            </a:r>
            <a:r>
              <a:rPr lang="en-US" dirty="0" err="1"/>
              <a:t>ez</a:t>
            </a:r>
            <a:r>
              <a:rPr lang="en-US" dirty="0"/>
              <a:t> </a:t>
            </a:r>
            <a:r>
              <a:rPr lang="en-US" dirty="0" err="1"/>
              <a:t>úgy</a:t>
            </a:r>
            <a:r>
              <a:rPr lang="en-US" dirty="0"/>
              <a:t> </a:t>
            </a:r>
            <a:r>
              <a:rPr lang="en-US" dirty="0" err="1"/>
              <a:t>képzelhető</a:t>
            </a:r>
            <a:r>
              <a:rPr lang="en-US" dirty="0"/>
              <a:t> el, </a:t>
            </a:r>
            <a:r>
              <a:rPr lang="en-US" dirty="0" err="1"/>
              <a:t>hogy</a:t>
            </a:r>
            <a:r>
              <a:rPr lang="en-US" dirty="0"/>
              <a:t> </a:t>
            </a:r>
            <a:r>
              <a:rPr lang="en-US" dirty="0" err="1"/>
              <a:t>ahol</a:t>
            </a:r>
            <a:r>
              <a:rPr lang="en-US" dirty="0"/>
              <a:t> </a:t>
            </a:r>
            <a:r>
              <a:rPr lang="en-US" dirty="0" err="1"/>
              <a:t>nagyobb</a:t>
            </a:r>
            <a:r>
              <a:rPr lang="en-US" dirty="0"/>
              <a:t> a </a:t>
            </a:r>
            <a:r>
              <a:rPr lang="en-US" dirty="0" err="1"/>
              <a:t>sűrűségfüggvény</a:t>
            </a:r>
            <a:r>
              <a:rPr lang="en-US" dirty="0"/>
              <a:t> </a:t>
            </a:r>
            <a:r>
              <a:rPr lang="en-US" dirty="0" err="1"/>
              <a:t>értéke</a:t>
            </a:r>
            <a:r>
              <a:rPr lang="en-US" dirty="0"/>
              <a:t>, </a:t>
            </a:r>
            <a:r>
              <a:rPr lang="en-US" dirty="0" err="1"/>
              <a:t>akkor</a:t>
            </a:r>
            <a:r>
              <a:rPr lang="en-US" dirty="0"/>
              <a:t> </a:t>
            </a:r>
            <a:r>
              <a:rPr lang="en-US" dirty="0" err="1"/>
              <a:t>annak</a:t>
            </a:r>
            <a:r>
              <a:rPr lang="en-US" dirty="0"/>
              <a:t> a </a:t>
            </a:r>
            <a:r>
              <a:rPr lang="en-US" dirty="0" err="1"/>
              <a:t>közeléből</a:t>
            </a:r>
            <a:r>
              <a:rPr lang="en-US" dirty="0"/>
              <a:t> </a:t>
            </a:r>
            <a:r>
              <a:rPr lang="en-US" dirty="0" err="1"/>
              <a:t>gyakrabban</a:t>
            </a:r>
            <a:r>
              <a:rPr lang="en-US" dirty="0"/>
              <a:t> </a:t>
            </a:r>
            <a:r>
              <a:rPr lang="en-US" dirty="0" err="1"/>
              <a:t>kerülnek</a:t>
            </a:r>
            <a:r>
              <a:rPr lang="en-US" dirty="0"/>
              <a:t> </a:t>
            </a:r>
            <a:r>
              <a:rPr lang="en-US" dirty="0" err="1"/>
              <a:t>elő</a:t>
            </a:r>
            <a:r>
              <a:rPr lang="en-US" dirty="0"/>
              <a:t> </a:t>
            </a:r>
            <a:r>
              <a:rPr lang="en-US" dirty="0" err="1"/>
              <a:t>értékek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28931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B637D-E2E3-49F8-AF47-CFBBF2204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4.1 – </a:t>
            </a:r>
            <a:r>
              <a:rPr lang="en-US" dirty="0" err="1"/>
              <a:t>Elméleti</a:t>
            </a:r>
            <a:r>
              <a:rPr lang="en-US" dirty="0"/>
              <a:t> </a:t>
            </a:r>
            <a:r>
              <a:rPr lang="en-US" dirty="0" err="1"/>
              <a:t>háttér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D13877-80C7-4B6F-B228-BB0FC97C4D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Ha </a:t>
                </a:r>
                <a:r>
                  <a:rPr lang="en-US" dirty="0" err="1"/>
                  <a:t>jól</a:t>
                </a:r>
                <a:r>
                  <a:rPr lang="en-US" dirty="0"/>
                  <a:t> </a:t>
                </a:r>
                <a:r>
                  <a:rPr lang="en-US" dirty="0" err="1"/>
                  <a:t>tükrözi</a:t>
                </a:r>
                <a:r>
                  <a:rPr lang="en-US" dirty="0"/>
                  <a:t> </a:t>
                </a:r>
                <a:r>
                  <a:rPr lang="en-US" dirty="0" err="1"/>
                  <a:t>az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elemből</a:t>
                </a:r>
                <a:r>
                  <a:rPr lang="en-US" dirty="0"/>
                  <a:t> </a:t>
                </a:r>
                <a:r>
                  <a:rPr lang="en-US" dirty="0" err="1"/>
                  <a:t>álló</a:t>
                </a:r>
                <a:r>
                  <a:rPr lang="en-US" dirty="0"/>
                  <a:t> </a:t>
                </a:r>
                <a:r>
                  <a:rPr lang="en-US" dirty="0" err="1"/>
                  <a:t>mintánk</a:t>
                </a:r>
                <a:r>
                  <a:rPr lang="en-US" dirty="0"/>
                  <a:t> </a:t>
                </a:r>
                <a:r>
                  <a:rPr lang="en-US" dirty="0" err="1"/>
                  <a:t>az</a:t>
                </a:r>
                <a:r>
                  <a:rPr lang="en-US" dirty="0"/>
                  <a:t> </a:t>
                </a:r>
                <a:r>
                  <a:rPr lang="en-US" dirty="0" err="1"/>
                  <a:t>eredeti</a:t>
                </a:r>
                <a:r>
                  <a:rPr lang="en-US" dirty="0"/>
                  <a:t> </a:t>
                </a:r>
                <a:r>
                  <a:rPr lang="en-US" dirty="0" err="1"/>
                  <a:t>eloszlást</a:t>
                </a:r>
                <a:r>
                  <a:rPr lang="en-US" dirty="0"/>
                  <a:t>, </a:t>
                </a:r>
                <a:r>
                  <a:rPr lang="en-US" dirty="0" err="1"/>
                  <a:t>akkor</a:t>
                </a:r>
                <a:r>
                  <a:rPr lang="en-US" dirty="0"/>
                  <a:t> </a:t>
                </a:r>
                <a:r>
                  <a:rPr lang="en-US" dirty="0" err="1"/>
                  <a:t>abból</a:t>
                </a:r>
                <a:r>
                  <a:rPr lang="en-US" dirty="0"/>
                  <a:t> </a:t>
                </a:r>
                <a:r>
                  <a:rPr lang="en-US" dirty="0" err="1"/>
                  <a:t>csinálhatnánk</a:t>
                </a:r>
                <a:r>
                  <a:rPr lang="en-US" dirty="0"/>
                  <a:t> </a:t>
                </a:r>
                <a:r>
                  <a:rPr lang="en-US" dirty="0" err="1"/>
                  <a:t>egy</a:t>
                </a:r>
                <a:r>
                  <a:rPr lang="en-US" dirty="0"/>
                  <a:t> </a:t>
                </a:r>
                <a:r>
                  <a:rPr lang="en-US" dirty="0" err="1"/>
                  <a:t>új</a:t>
                </a:r>
                <a:r>
                  <a:rPr lang="en-US" dirty="0"/>
                  <a:t> </a:t>
                </a:r>
                <a:r>
                  <a:rPr lang="en-US" dirty="0" err="1"/>
                  <a:t>mintát</a:t>
                </a:r>
                <a:r>
                  <a:rPr lang="en-US" dirty="0"/>
                  <a:t> </a:t>
                </a:r>
                <a:r>
                  <a:rPr lang="en-US" dirty="0" err="1"/>
                  <a:t>úgy</a:t>
                </a:r>
                <a:r>
                  <a:rPr lang="en-US" dirty="0"/>
                  <a:t>, </a:t>
                </a:r>
                <a:r>
                  <a:rPr lang="en-US" dirty="0" err="1"/>
                  <a:t>hogy</a:t>
                </a:r>
                <a:r>
                  <a:rPr lang="en-US" dirty="0"/>
                  <a:t> </a:t>
                </a:r>
                <a:r>
                  <a:rPr lang="en-US" dirty="0" err="1"/>
                  <a:t>visszatevéses</a:t>
                </a:r>
                <a:r>
                  <a:rPr lang="en-US" dirty="0"/>
                  <a:t> </a:t>
                </a:r>
                <a:r>
                  <a:rPr lang="en-US" dirty="0" err="1"/>
                  <a:t>ismétléssel</a:t>
                </a:r>
                <a:r>
                  <a:rPr lang="en-US" dirty="0"/>
                  <a:t> </a:t>
                </a:r>
                <a:r>
                  <a:rPr lang="en-US" dirty="0" err="1"/>
                  <a:t>húzunk</a:t>
                </a:r>
                <a:r>
                  <a:rPr lang="en-US" dirty="0"/>
                  <a:t> </a:t>
                </a:r>
                <a:r>
                  <a:rPr lang="en-US" dirty="0" err="1"/>
                  <a:t>belőle</a:t>
                </a:r>
                <a:r>
                  <a:rPr lang="en-US" dirty="0"/>
                  <a:t> </a:t>
                </a:r>
                <a:r>
                  <a:rPr lang="en-US" dirty="0" err="1"/>
                  <a:t>véletlenszerűen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elemet</a:t>
                </a:r>
              </a:p>
              <a:p>
                <a:pPr lvl="1"/>
                <a:r>
                  <a:rPr lang="en-US" dirty="0" err="1"/>
                  <a:t>Így</a:t>
                </a:r>
                <a:r>
                  <a:rPr lang="en-US" dirty="0"/>
                  <a:t> ha </a:t>
                </a:r>
                <a:r>
                  <a:rPr lang="en-US" dirty="0" err="1"/>
                  <a:t>egy</a:t>
                </a:r>
                <a:r>
                  <a:rPr lang="en-US" dirty="0"/>
                  <a:t> </a:t>
                </a:r>
                <a:r>
                  <a:rPr lang="en-US" dirty="0" err="1"/>
                  <a:t>érték</a:t>
                </a:r>
                <a:r>
                  <a:rPr lang="en-US" dirty="0"/>
                  <a:t> </a:t>
                </a:r>
                <a:r>
                  <a:rPr lang="en-US" dirty="0" err="1"/>
                  <a:t>gyakori</a:t>
                </a:r>
                <a:r>
                  <a:rPr lang="en-US" dirty="0"/>
                  <a:t> volt, </a:t>
                </a:r>
                <a:r>
                  <a:rPr lang="en-US" dirty="0" err="1"/>
                  <a:t>akkor</a:t>
                </a:r>
                <a:r>
                  <a:rPr lang="en-US" dirty="0"/>
                  <a:t> </a:t>
                </a:r>
                <a:r>
                  <a:rPr lang="en-US" dirty="0" err="1"/>
                  <a:t>az</a:t>
                </a:r>
                <a:r>
                  <a:rPr lang="en-US" dirty="0"/>
                  <a:t> </a:t>
                </a:r>
                <a:r>
                  <a:rPr lang="en-US" dirty="0" err="1"/>
                  <a:t>az</a:t>
                </a:r>
                <a:r>
                  <a:rPr lang="en-US" dirty="0"/>
                  <a:t> </a:t>
                </a:r>
                <a:r>
                  <a:rPr lang="en-US" dirty="0" err="1"/>
                  <a:t>új</a:t>
                </a:r>
                <a:r>
                  <a:rPr lang="en-US" dirty="0"/>
                  <a:t> </a:t>
                </a:r>
                <a:r>
                  <a:rPr lang="en-US" dirty="0" err="1"/>
                  <a:t>mintába</a:t>
                </a:r>
                <a:r>
                  <a:rPr lang="en-US" dirty="0"/>
                  <a:t> is </a:t>
                </a:r>
                <a:r>
                  <a:rPr lang="en-US" dirty="0" err="1"/>
                  <a:t>nagyobb</a:t>
                </a:r>
                <a:r>
                  <a:rPr lang="en-US" dirty="0"/>
                  <a:t> </a:t>
                </a:r>
                <a:r>
                  <a:rPr lang="en-US" dirty="0" err="1"/>
                  <a:t>valószín</a:t>
                </a:r>
                <a:r>
                  <a:rPr lang="hu-HU" dirty="0"/>
                  <a:t>ű</a:t>
                </a:r>
                <a:r>
                  <a:rPr lang="en-US" dirty="0" err="1"/>
                  <a:t>séggel</a:t>
                </a:r>
                <a:r>
                  <a:rPr lang="en-US" dirty="0"/>
                  <a:t> </a:t>
                </a:r>
                <a:r>
                  <a:rPr lang="en-US" dirty="0" err="1"/>
                  <a:t>kerül</a:t>
                </a:r>
                <a:r>
                  <a:rPr lang="en-US" dirty="0"/>
                  <a:t> be</a:t>
                </a:r>
              </a:p>
              <a:p>
                <a:pPr lvl="1"/>
                <a:r>
                  <a:rPr lang="en-US" dirty="0" err="1"/>
                  <a:t>Azért</a:t>
                </a:r>
                <a:r>
                  <a:rPr lang="en-US" dirty="0"/>
                  <a:t> </a:t>
                </a:r>
                <a:r>
                  <a:rPr lang="en-US" dirty="0" err="1"/>
                  <a:t>kell</a:t>
                </a:r>
                <a:r>
                  <a:rPr lang="en-US" dirty="0"/>
                  <a:t> </a:t>
                </a:r>
                <a:r>
                  <a:rPr lang="en-US" dirty="0" err="1"/>
                  <a:t>visszatevésesnek</a:t>
                </a:r>
                <a:r>
                  <a:rPr lang="en-US" dirty="0"/>
                  <a:t> </a:t>
                </a:r>
                <a:r>
                  <a:rPr lang="en-US" dirty="0" err="1"/>
                  <a:t>lennie</a:t>
                </a:r>
                <a:r>
                  <a:rPr lang="en-US" dirty="0"/>
                  <a:t>, </a:t>
                </a:r>
                <a:r>
                  <a:rPr lang="en-US" dirty="0" err="1"/>
                  <a:t>mert</a:t>
                </a:r>
                <a:r>
                  <a:rPr lang="en-US" dirty="0"/>
                  <a:t> </a:t>
                </a:r>
                <a:r>
                  <a:rPr lang="en-US" dirty="0" err="1"/>
                  <a:t>különben</a:t>
                </a:r>
                <a:r>
                  <a:rPr lang="en-US" dirty="0"/>
                  <a:t> </a:t>
                </a:r>
                <a:r>
                  <a:rPr lang="en-US" dirty="0" err="1"/>
                  <a:t>megváltozna</a:t>
                </a:r>
                <a:r>
                  <a:rPr lang="en-US" dirty="0"/>
                  <a:t> </a:t>
                </a:r>
                <a:r>
                  <a:rPr lang="en-US" dirty="0" err="1"/>
                  <a:t>az</a:t>
                </a:r>
                <a:r>
                  <a:rPr lang="en-US" dirty="0"/>
                  <a:t> </a:t>
                </a:r>
                <a:r>
                  <a:rPr lang="en-US" dirty="0" err="1"/>
                  <a:t>elemek</a:t>
                </a:r>
                <a:r>
                  <a:rPr lang="en-US" dirty="0"/>
                  <a:t> </a:t>
                </a:r>
                <a:r>
                  <a:rPr lang="en-US" dirty="0" err="1"/>
                  <a:t>gyakorisága</a:t>
                </a:r>
                <a:r>
                  <a:rPr lang="en-US" dirty="0"/>
                  <a:t> </a:t>
                </a:r>
                <a:r>
                  <a:rPr lang="en-US" dirty="0" err="1"/>
                  <a:t>és</a:t>
                </a:r>
                <a:r>
                  <a:rPr lang="en-US" dirty="0"/>
                  <a:t> </a:t>
                </a:r>
                <a:r>
                  <a:rPr lang="en-US" dirty="0" err="1"/>
                  <a:t>már</a:t>
                </a:r>
                <a:r>
                  <a:rPr lang="en-US" dirty="0"/>
                  <a:t> </a:t>
                </a:r>
                <a:r>
                  <a:rPr lang="en-US" dirty="0" err="1"/>
                  <a:t>nem</a:t>
                </a:r>
                <a:r>
                  <a:rPr lang="en-US" dirty="0"/>
                  <a:t> </a:t>
                </a:r>
                <a:r>
                  <a:rPr lang="en-US" dirty="0" err="1"/>
                  <a:t>az</a:t>
                </a:r>
                <a:r>
                  <a:rPr lang="en-US" dirty="0"/>
                  <a:t> </a:t>
                </a:r>
                <a:r>
                  <a:rPr lang="en-US" dirty="0" err="1"/>
                  <a:t>eredeti</a:t>
                </a:r>
                <a:r>
                  <a:rPr lang="en-US" dirty="0"/>
                  <a:t> </a:t>
                </a:r>
                <a:r>
                  <a:rPr lang="en-US" dirty="0" err="1"/>
                  <a:t>eloszlást</a:t>
                </a:r>
                <a:r>
                  <a:rPr lang="en-US" dirty="0"/>
                  <a:t> </a:t>
                </a:r>
                <a:r>
                  <a:rPr lang="en-US" dirty="0" err="1"/>
                  <a:t>tükrözné</a:t>
                </a:r>
                <a:endParaRPr lang="en-US" dirty="0"/>
              </a:p>
              <a:p>
                <a:pPr lvl="1"/>
                <a:r>
                  <a:rPr lang="en-US" dirty="0" err="1"/>
                  <a:t>Tehát</a:t>
                </a:r>
                <a:r>
                  <a:rPr lang="en-US" dirty="0"/>
                  <a:t> a bootstrap </a:t>
                </a:r>
                <a:r>
                  <a:rPr lang="en-US" dirty="0" err="1"/>
                  <a:t>olyan</a:t>
                </a:r>
                <a:r>
                  <a:rPr lang="en-US" dirty="0"/>
                  <a:t>, </a:t>
                </a:r>
                <a:r>
                  <a:rPr lang="en-US" dirty="0" err="1"/>
                  <a:t>mintha</a:t>
                </a:r>
                <a:r>
                  <a:rPr lang="en-US" dirty="0"/>
                  <a:t> </a:t>
                </a:r>
                <a:r>
                  <a:rPr lang="en-US" dirty="0" err="1"/>
                  <a:t>az</a:t>
                </a:r>
                <a:r>
                  <a:rPr lang="en-US" dirty="0"/>
                  <a:t> </a:t>
                </a:r>
                <a:r>
                  <a:rPr lang="en-US" dirty="0" err="1"/>
                  <a:t>eredeti</a:t>
                </a:r>
                <a:r>
                  <a:rPr lang="en-US" dirty="0"/>
                  <a:t> </a:t>
                </a:r>
                <a:r>
                  <a:rPr lang="en-US" dirty="0" err="1"/>
                  <a:t>eloszlás</a:t>
                </a:r>
                <a:r>
                  <a:rPr lang="en-US" dirty="0"/>
                  <a:t> (</a:t>
                </a:r>
                <a:r>
                  <a:rPr lang="en-US" dirty="0" err="1"/>
                  <a:t>egy</a:t>
                </a:r>
                <a:r>
                  <a:rPr lang="en-US" dirty="0"/>
                  <a:t> </a:t>
                </a:r>
                <a:r>
                  <a:rPr lang="en-US" dirty="0" err="1"/>
                  <a:t>közelítéséből</a:t>
                </a:r>
                <a:r>
                  <a:rPr lang="en-US" dirty="0"/>
                  <a:t>) </a:t>
                </a:r>
                <a:r>
                  <a:rPr lang="en-US" dirty="0" err="1"/>
                  <a:t>generálna</a:t>
                </a:r>
                <a:r>
                  <a:rPr lang="en-US" dirty="0"/>
                  <a:t> </a:t>
                </a:r>
                <a:r>
                  <a:rPr lang="en-US" dirty="0" err="1"/>
                  <a:t>új</a:t>
                </a:r>
                <a:r>
                  <a:rPr lang="en-US" dirty="0"/>
                  <a:t> </a:t>
                </a:r>
                <a:r>
                  <a:rPr lang="en-US" dirty="0" err="1"/>
                  <a:t>mintát</a:t>
                </a:r>
                <a:endParaRPr lang="en-US" dirty="0"/>
              </a:p>
              <a:p>
                <a:r>
                  <a:rPr lang="en-US" dirty="0"/>
                  <a:t>A bootstrap </a:t>
                </a:r>
                <a:r>
                  <a:rPr lang="en-US" dirty="0" err="1"/>
                  <a:t>eljárást</a:t>
                </a:r>
                <a:r>
                  <a:rPr lang="en-US" dirty="0"/>
                  <a:t> </a:t>
                </a:r>
                <a:r>
                  <a:rPr lang="en-US" dirty="0" err="1"/>
                  <a:t>tetszőlegesen</a:t>
                </a:r>
                <a:r>
                  <a:rPr lang="en-US" dirty="0"/>
                  <a:t> </a:t>
                </a:r>
                <a:r>
                  <a:rPr lang="en-US" dirty="0" err="1"/>
                  <a:t>sokszor</a:t>
                </a:r>
                <a:r>
                  <a:rPr lang="en-US" dirty="0"/>
                  <a:t> </a:t>
                </a:r>
                <a:r>
                  <a:rPr lang="en-US" dirty="0" err="1"/>
                  <a:t>megismételhetjük</a:t>
                </a:r>
                <a:r>
                  <a:rPr lang="en-US" dirty="0"/>
                  <a:t> – </a:t>
                </a:r>
                <a:r>
                  <a:rPr lang="en-US" dirty="0" err="1"/>
                  <a:t>minél</a:t>
                </a:r>
                <a:r>
                  <a:rPr lang="en-US" dirty="0"/>
                  <a:t> </a:t>
                </a:r>
                <a:r>
                  <a:rPr lang="en-US" dirty="0" err="1"/>
                  <a:t>több</a:t>
                </a:r>
                <a:r>
                  <a:rPr lang="en-US" dirty="0"/>
                  <a:t> </a:t>
                </a:r>
                <a:r>
                  <a:rPr lang="en-US" dirty="0" err="1"/>
                  <a:t>mintát</a:t>
                </a:r>
                <a:r>
                  <a:rPr lang="en-US" dirty="0"/>
                  <a:t> </a:t>
                </a:r>
                <a:r>
                  <a:rPr lang="en-US" dirty="0" err="1"/>
                  <a:t>generálunk</a:t>
                </a:r>
                <a:r>
                  <a:rPr lang="en-US" dirty="0"/>
                  <a:t>, </a:t>
                </a:r>
                <a:r>
                  <a:rPr lang="en-US" dirty="0" err="1"/>
                  <a:t>annál</a:t>
                </a:r>
                <a:r>
                  <a:rPr lang="en-US" dirty="0"/>
                  <a:t> </a:t>
                </a:r>
                <a:r>
                  <a:rPr lang="en-US" dirty="0" err="1"/>
                  <a:t>jobb</a:t>
                </a:r>
                <a:r>
                  <a:rPr lang="en-US" dirty="0"/>
                  <a:t> (</a:t>
                </a:r>
                <a:r>
                  <a:rPr lang="en-US" dirty="0" err="1"/>
                  <a:t>és</a:t>
                </a:r>
                <a:r>
                  <a:rPr lang="en-US" dirty="0"/>
                  <a:t> </a:t>
                </a:r>
                <a:r>
                  <a:rPr lang="en-US" dirty="0" err="1"/>
                  <a:t>számításigényesebb</a:t>
                </a:r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D13877-80C7-4B6F-B228-BB0FC97C4D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b="-294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986334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B637D-E2E3-49F8-AF47-CFBBF2204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4.1 – </a:t>
            </a:r>
            <a:r>
              <a:rPr lang="en-US" dirty="0" err="1"/>
              <a:t>Elméleti</a:t>
            </a:r>
            <a:r>
              <a:rPr lang="en-US" dirty="0"/>
              <a:t> </a:t>
            </a:r>
            <a:r>
              <a:rPr lang="en-US" dirty="0" err="1"/>
              <a:t>háttér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D13877-80C7-4B6F-B228-BB0FC97C4D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bootstrap </a:t>
                </a:r>
                <a:r>
                  <a:rPr lang="en-US" dirty="0" err="1"/>
                  <a:t>módszer</a:t>
                </a:r>
                <a:r>
                  <a:rPr lang="en-US" dirty="0"/>
                  <a:t> </a:t>
                </a:r>
                <a:r>
                  <a:rPr lang="en-US" dirty="0" err="1"/>
                  <a:t>lépései</a:t>
                </a:r>
                <a:r>
                  <a:rPr lang="en-US" dirty="0"/>
                  <a:t> </a:t>
                </a:r>
                <a:r>
                  <a:rPr lang="en-US" dirty="0" err="1"/>
                  <a:t>tehát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 err="1"/>
                  <a:t>Az</a:t>
                </a:r>
                <a:r>
                  <a:rPr lang="en-US" dirty="0"/>
                  <a:t> </a:t>
                </a:r>
                <a:r>
                  <a:rPr lang="en-US" dirty="0" err="1"/>
                  <a:t>eredeti</a:t>
                </a:r>
                <a:r>
                  <a:rPr lang="en-US" dirty="0"/>
                  <a:t> </a:t>
                </a:r>
                <a:r>
                  <a:rPr lang="en-US" dirty="0" err="1"/>
                  <a:t>mintából</a:t>
                </a:r>
                <a:r>
                  <a:rPr lang="en-US" dirty="0"/>
                  <a:t> visszatevéses mintavétellel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szer</a:t>
                </a:r>
                <a:r>
                  <a:rPr lang="en-US" dirty="0"/>
                  <a:t> </a:t>
                </a:r>
                <a:r>
                  <a:rPr lang="en-US" dirty="0" err="1"/>
                  <a:t>kiválasztunk</a:t>
                </a:r>
                <a:r>
                  <a:rPr lang="en-US" dirty="0"/>
                  <a:t> </a:t>
                </a:r>
                <a:r>
                  <a:rPr lang="en-US" dirty="0" err="1"/>
                  <a:t>egy</a:t>
                </a:r>
                <a:r>
                  <a:rPr lang="en-US" dirty="0"/>
                  <a:t> </a:t>
                </a:r>
                <a:r>
                  <a:rPr lang="en-US" dirty="0" err="1"/>
                  <a:t>véletlen</a:t>
                </a:r>
                <a:r>
                  <a:rPr lang="en-US" dirty="0"/>
                  <a:t> </a:t>
                </a:r>
                <a:r>
                  <a:rPr lang="en-US" dirty="0" err="1"/>
                  <a:t>elemet</a:t>
                </a:r>
                <a:endParaRPr lang="en-US" dirty="0"/>
              </a:p>
              <a:p>
                <a:pPr lvl="1"/>
                <a:r>
                  <a:rPr lang="en-US" dirty="0" err="1"/>
                  <a:t>Az</a:t>
                </a:r>
                <a:r>
                  <a:rPr lang="en-US" dirty="0"/>
                  <a:t> </a:t>
                </a:r>
                <a:r>
                  <a:rPr lang="en-US" dirty="0" err="1"/>
                  <a:t>így</a:t>
                </a:r>
                <a:r>
                  <a:rPr lang="en-US" dirty="0"/>
                  <a:t> </a:t>
                </a:r>
                <a:r>
                  <a:rPr lang="en-US" dirty="0" err="1"/>
                  <a:t>kapott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elemből</a:t>
                </a:r>
                <a:r>
                  <a:rPr lang="en-US" dirty="0"/>
                  <a:t> </a:t>
                </a:r>
                <a:r>
                  <a:rPr lang="en-US" dirty="0" err="1"/>
                  <a:t>kiszámoljuk</a:t>
                </a:r>
                <a:r>
                  <a:rPr lang="en-US" dirty="0"/>
                  <a:t> a </a:t>
                </a:r>
                <a:r>
                  <a:rPr lang="en-US" dirty="0" err="1"/>
                  <a:t>statisztika</a:t>
                </a:r>
                <a:r>
                  <a:rPr lang="en-US" dirty="0"/>
                  <a:t> </a:t>
                </a:r>
                <a:r>
                  <a:rPr lang="en-US" dirty="0" err="1"/>
                  <a:t>értékét</a:t>
                </a:r>
                <a:endParaRPr lang="en-US" dirty="0"/>
              </a:p>
              <a:p>
                <a:pPr lvl="1"/>
                <a:r>
                  <a:rPr lang="en-US" dirty="0" err="1"/>
                  <a:t>Ezt</a:t>
                </a:r>
                <a:r>
                  <a:rPr lang="en-US" dirty="0"/>
                  <a:t> </a:t>
                </a:r>
                <a:r>
                  <a:rPr lang="en-US" dirty="0" err="1"/>
                  <a:t>megismételjük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szer</a:t>
                </a:r>
                <a:r>
                  <a:rPr lang="en-US" dirty="0"/>
                  <a:t>, </a:t>
                </a:r>
                <a:r>
                  <a:rPr lang="en-US" dirty="0" err="1"/>
                  <a:t>így</a:t>
                </a:r>
                <a:r>
                  <a:rPr lang="en-US" dirty="0"/>
                  <a:t> a </a:t>
                </a:r>
                <a:r>
                  <a:rPr lang="en-US" dirty="0" err="1"/>
                  <a:t>statisztikánknak</a:t>
                </a:r>
                <a:r>
                  <a:rPr lang="en-US" dirty="0"/>
                  <a:t> </a:t>
                </a:r>
                <a:r>
                  <a:rPr lang="en-US" dirty="0" err="1"/>
                  <a:t>megkapjuk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különböző </a:t>
                </a:r>
                <a:r>
                  <a:rPr lang="en-US" dirty="0" err="1"/>
                  <a:t>lehetséges</a:t>
                </a:r>
                <a:r>
                  <a:rPr lang="en-US" dirty="0"/>
                  <a:t> </a:t>
                </a:r>
                <a:r>
                  <a:rPr lang="en-US" dirty="0" err="1"/>
                  <a:t>értékét</a:t>
                </a:r>
                <a:endParaRPr lang="en-US" dirty="0"/>
              </a:p>
              <a:p>
                <a:pPr lvl="1"/>
                <a:r>
                  <a:rPr lang="en-US" dirty="0" err="1"/>
                  <a:t>Ezt</a:t>
                </a:r>
                <a:r>
                  <a:rPr lang="en-US" dirty="0"/>
                  <a:t> </a:t>
                </a:r>
                <a:r>
                  <a:rPr lang="en-US" dirty="0" err="1"/>
                  <a:t>az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értéket</a:t>
                </a:r>
                <a:r>
                  <a:rPr lang="en-US" dirty="0"/>
                  <a:t> </a:t>
                </a:r>
                <a:r>
                  <a:rPr lang="en-US" dirty="0" err="1"/>
                  <a:t>használva</a:t>
                </a:r>
                <a:r>
                  <a:rPr lang="en-US" dirty="0"/>
                  <a:t> </a:t>
                </a:r>
                <a:r>
                  <a:rPr lang="en-US" dirty="0" err="1"/>
                  <a:t>kiszámoljuk</a:t>
                </a:r>
                <a:r>
                  <a:rPr lang="en-US" dirty="0"/>
                  <a:t> </a:t>
                </a:r>
                <a:r>
                  <a:rPr lang="en-US" dirty="0" err="1"/>
                  <a:t>az</a:t>
                </a:r>
                <a:r>
                  <a:rPr lang="en-US" dirty="0"/>
                  <a:t> </a:t>
                </a:r>
                <a:r>
                  <a:rPr lang="en-US" dirty="0" err="1"/>
                  <a:t>empirikus</a:t>
                </a:r>
                <a:r>
                  <a:rPr lang="en-US" dirty="0"/>
                  <a:t> </a:t>
                </a:r>
                <a:r>
                  <a:rPr lang="en-US" dirty="0" err="1"/>
                  <a:t>eloszlásfüggvényt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D13877-80C7-4B6F-B228-BB0FC97C4D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138981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0A02E-F37D-4E7F-9197-23F8D5B21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4.2 – </a:t>
            </a:r>
            <a:r>
              <a:rPr lang="en-US" dirty="0" err="1"/>
              <a:t>Példa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36F904-463A-41B5-B80C-2E01D78E1F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Képzeljük el, </a:t>
                </a:r>
                <a:r>
                  <a:rPr lang="en-US" dirty="0" err="1"/>
                  <a:t>hogy</a:t>
                </a:r>
                <a:r>
                  <a:rPr lang="en-US" dirty="0"/>
                  <a:t> van </a:t>
                </a:r>
                <a:r>
                  <a:rPr lang="en-US" dirty="0" err="1"/>
                  <a:t>egy</a:t>
                </a:r>
                <a:r>
                  <a:rPr lang="en-US" dirty="0"/>
                  <a:t> </a:t>
                </a:r>
                <a:r>
                  <a:rPr lang="en-US" dirty="0" err="1"/>
                  <a:t>gyártósorunk</a:t>
                </a:r>
                <a:r>
                  <a:rPr lang="en-US" dirty="0"/>
                  <a:t>, </a:t>
                </a:r>
                <a:r>
                  <a:rPr lang="en-US" dirty="0" err="1"/>
                  <a:t>ami</a:t>
                </a:r>
                <a:r>
                  <a:rPr lang="en-US" dirty="0"/>
                  <a:t> </a:t>
                </a:r>
                <a:r>
                  <a:rPr lang="en-US" dirty="0" err="1"/>
                  <a:t>sok</a:t>
                </a:r>
                <a:r>
                  <a:rPr lang="en-US" dirty="0"/>
                  <a:t> </a:t>
                </a:r>
                <a:r>
                  <a:rPr lang="en-US" dirty="0" err="1"/>
                  <a:t>folyamatból</a:t>
                </a:r>
                <a:r>
                  <a:rPr lang="en-US" dirty="0"/>
                  <a:t> </a:t>
                </a:r>
                <a:r>
                  <a:rPr lang="en-US" dirty="0" err="1"/>
                  <a:t>és</a:t>
                </a:r>
                <a:r>
                  <a:rPr lang="en-US" dirty="0"/>
                  <a:t> </a:t>
                </a:r>
                <a:r>
                  <a:rPr lang="en-US" dirty="0" err="1"/>
                  <a:t>szerelőállomásból</a:t>
                </a:r>
                <a:r>
                  <a:rPr lang="en-US" dirty="0"/>
                  <a:t> </a:t>
                </a:r>
                <a:r>
                  <a:rPr lang="en-US" dirty="0" err="1"/>
                  <a:t>áll</a:t>
                </a:r>
                <a:r>
                  <a:rPr lang="en-US" dirty="0"/>
                  <a:t>, de mi </a:t>
                </a:r>
                <a:r>
                  <a:rPr lang="en-US" dirty="0" err="1"/>
                  <a:t>csak</a:t>
                </a:r>
                <a:r>
                  <a:rPr lang="en-US" dirty="0"/>
                  <a:t> </a:t>
                </a:r>
                <a:r>
                  <a:rPr lang="en-US" dirty="0" err="1"/>
                  <a:t>azt</a:t>
                </a:r>
                <a:r>
                  <a:rPr lang="en-US" dirty="0"/>
                  <a:t> </a:t>
                </a:r>
                <a:r>
                  <a:rPr lang="en-US" dirty="0" err="1"/>
                  <a:t>az</a:t>
                </a:r>
                <a:r>
                  <a:rPr lang="en-US" dirty="0"/>
                  <a:t> </a:t>
                </a:r>
                <a:r>
                  <a:rPr lang="en-US" dirty="0" err="1"/>
                  <a:t>adatot</a:t>
                </a:r>
                <a:r>
                  <a:rPr lang="en-US" dirty="0"/>
                  <a:t> </a:t>
                </a:r>
                <a:r>
                  <a:rPr lang="en-US" dirty="0" err="1"/>
                  <a:t>kapjuk</a:t>
                </a:r>
                <a:r>
                  <a:rPr lang="en-US" dirty="0"/>
                  <a:t> meg, </a:t>
                </a:r>
                <a:r>
                  <a:rPr lang="en-US" dirty="0" err="1"/>
                  <a:t>hogy</a:t>
                </a:r>
                <a:r>
                  <a:rPr lang="en-US" dirty="0"/>
                  <a:t> </a:t>
                </a:r>
                <a:r>
                  <a:rPr lang="en-US" dirty="0" err="1"/>
                  <a:t>mennyi</a:t>
                </a:r>
                <a:r>
                  <a:rPr lang="en-US" dirty="0"/>
                  <a:t> volt </a:t>
                </a:r>
                <a:r>
                  <a:rPr lang="en-US" dirty="0" err="1"/>
                  <a:t>az</a:t>
                </a:r>
                <a:r>
                  <a:rPr lang="en-US" dirty="0"/>
                  <a:t> </a:t>
                </a:r>
                <a:r>
                  <a:rPr lang="en-US" dirty="0" err="1"/>
                  <a:t>utolsó</a:t>
                </a:r>
                <a:r>
                  <a:rPr lang="en-US" dirty="0"/>
                  <a:t> 100 </a:t>
                </a:r>
                <a:r>
                  <a:rPr lang="en-US" dirty="0" err="1"/>
                  <a:t>termék</a:t>
                </a:r>
                <a:r>
                  <a:rPr lang="en-US" dirty="0"/>
                  <a:t> </a:t>
                </a:r>
                <a:r>
                  <a:rPr lang="en-US" dirty="0" err="1"/>
                  <a:t>átfutási</a:t>
                </a:r>
                <a:r>
                  <a:rPr lang="en-US" dirty="0"/>
                  <a:t> </a:t>
                </a:r>
                <a:r>
                  <a:rPr lang="en-US" dirty="0" err="1"/>
                  <a:t>ideje</a:t>
                </a:r>
                <a:r>
                  <a:rPr lang="en-US" dirty="0"/>
                  <a:t> a </a:t>
                </a:r>
                <a:r>
                  <a:rPr lang="en-US" dirty="0" err="1"/>
                  <a:t>teljes</a:t>
                </a:r>
                <a:r>
                  <a:rPr lang="en-US" dirty="0"/>
                  <a:t> </a:t>
                </a:r>
                <a:r>
                  <a:rPr lang="en-US" dirty="0" err="1"/>
                  <a:t>soron</a:t>
                </a:r>
                <a:endParaRPr lang="en-US" dirty="0"/>
              </a:p>
              <a:p>
                <a:r>
                  <a:rPr lang="en-US" dirty="0"/>
                  <a:t>A </a:t>
                </a:r>
                <a:r>
                  <a:rPr lang="en-US" dirty="0" err="1"/>
                  <a:t>főnök</a:t>
                </a:r>
                <a:r>
                  <a:rPr lang="en-US" dirty="0"/>
                  <a:t> </a:t>
                </a:r>
                <a:r>
                  <a:rPr lang="en-US" dirty="0" err="1"/>
                  <a:t>arra</a:t>
                </a:r>
                <a:r>
                  <a:rPr lang="en-US" dirty="0"/>
                  <a:t> </a:t>
                </a:r>
                <a:r>
                  <a:rPr lang="en-US" dirty="0" err="1"/>
                  <a:t>kíváncsi</a:t>
                </a:r>
                <a:r>
                  <a:rPr lang="en-US" dirty="0"/>
                  <a:t>, </a:t>
                </a:r>
                <a:r>
                  <a:rPr lang="en-US" dirty="0" err="1"/>
                  <a:t>hogy</a:t>
                </a:r>
                <a:r>
                  <a:rPr lang="en-US" dirty="0"/>
                  <a:t> mi </a:t>
                </a:r>
                <a:r>
                  <a:rPr lang="en-US" dirty="0" err="1"/>
                  <a:t>az</a:t>
                </a:r>
                <a:r>
                  <a:rPr lang="en-US" dirty="0"/>
                  <a:t> </a:t>
                </a:r>
                <a:r>
                  <a:rPr lang="en-US" dirty="0" err="1"/>
                  <a:t>az</a:t>
                </a:r>
                <a:r>
                  <a:rPr lang="en-US" dirty="0"/>
                  <a:t> </a:t>
                </a:r>
                <a:r>
                  <a:rPr lang="en-US" dirty="0" err="1"/>
                  <a:t>átfutási</a:t>
                </a:r>
                <a:r>
                  <a:rPr lang="en-US" dirty="0"/>
                  <a:t> </a:t>
                </a:r>
                <a:r>
                  <a:rPr lang="en-US" dirty="0" err="1"/>
                  <a:t>idő</a:t>
                </a:r>
                <a:r>
                  <a:rPr lang="en-US" dirty="0"/>
                  <a:t>, </a:t>
                </a:r>
                <a:r>
                  <a:rPr lang="en-US" dirty="0" err="1"/>
                  <a:t>aminél</a:t>
                </a:r>
                <a:r>
                  <a:rPr lang="en-US" dirty="0"/>
                  <a:t> </a:t>
                </a:r>
                <a:r>
                  <a:rPr lang="en-US" dirty="0" err="1"/>
                  <a:t>tipikusan</a:t>
                </a:r>
                <a:r>
                  <a:rPr lang="en-US" dirty="0"/>
                  <a:t> 10%-ban </a:t>
                </a:r>
                <a:r>
                  <a:rPr lang="en-US" dirty="0" err="1"/>
                  <a:t>szokott</a:t>
                </a:r>
                <a:r>
                  <a:rPr lang="en-US" dirty="0"/>
                  <a:t> </a:t>
                </a:r>
                <a:r>
                  <a:rPr lang="en-US" dirty="0" err="1"/>
                  <a:t>csak</a:t>
                </a:r>
                <a:r>
                  <a:rPr lang="en-US" dirty="0"/>
                  <a:t> </a:t>
                </a:r>
                <a:r>
                  <a:rPr lang="en-US" dirty="0" err="1"/>
                  <a:t>lassabban</a:t>
                </a:r>
                <a:r>
                  <a:rPr lang="en-US" dirty="0"/>
                  <a:t> </a:t>
                </a:r>
                <a:r>
                  <a:rPr lang="en-US" dirty="0" err="1"/>
                  <a:t>végezni</a:t>
                </a:r>
                <a:r>
                  <a:rPr lang="en-US" dirty="0"/>
                  <a:t> a </a:t>
                </a:r>
                <a:r>
                  <a:rPr lang="en-US" dirty="0" err="1"/>
                  <a:t>sor</a:t>
                </a:r>
                <a:endParaRPr lang="en-US" dirty="0"/>
              </a:p>
              <a:p>
                <a:r>
                  <a:rPr lang="en-US" dirty="0" err="1"/>
                  <a:t>Tehát</a:t>
                </a:r>
                <a:r>
                  <a:rPr lang="en-US" dirty="0"/>
                  <a:t> </a:t>
                </a:r>
                <a:r>
                  <a:rPr lang="en-US" dirty="0" err="1"/>
                  <a:t>az</a:t>
                </a:r>
                <a:r>
                  <a:rPr lang="en-US" dirty="0"/>
                  <a:t> </a:t>
                </a:r>
                <a:r>
                  <a:rPr lang="en-US" dirty="0" err="1"/>
                  <a:t>eloszlásról</a:t>
                </a:r>
                <a:r>
                  <a:rPr lang="en-US" dirty="0"/>
                  <a:t> </a:t>
                </a:r>
                <a:r>
                  <a:rPr lang="en-US" dirty="0" err="1"/>
                  <a:t>semmi</a:t>
                </a:r>
                <a:r>
                  <a:rPr lang="en-US" dirty="0"/>
                  <a:t> </a:t>
                </a:r>
                <a:r>
                  <a:rPr lang="en-US" dirty="0" err="1"/>
                  <a:t>információnk</a:t>
                </a:r>
                <a:r>
                  <a:rPr lang="en-US" dirty="0"/>
                  <a:t> </a:t>
                </a:r>
                <a:r>
                  <a:rPr lang="en-US" dirty="0" err="1"/>
                  <a:t>nincs</a:t>
                </a:r>
                <a:endParaRPr lang="en-US" dirty="0"/>
              </a:p>
              <a:p>
                <a:r>
                  <a:rPr lang="en-US" dirty="0" err="1"/>
                  <a:t>Valamint</a:t>
                </a:r>
                <a:r>
                  <a:rPr lang="en-US" dirty="0"/>
                  <a:t> </a:t>
                </a:r>
                <a:r>
                  <a:rPr lang="en-US" dirty="0" err="1"/>
                  <a:t>keressük</a:t>
                </a:r>
                <a:r>
                  <a:rPr lang="en-US" dirty="0"/>
                  <a:t> </a:t>
                </a:r>
                <a:r>
                  <a:rPr lang="en-US" dirty="0" err="1"/>
                  <a:t>azt</a:t>
                </a:r>
                <a:r>
                  <a:rPr lang="en-US" dirty="0"/>
                  <a:t> </a:t>
                </a:r>
                <a:r>
                  <a:rPr lang="en-US" dirty="0" err="1"/>
                  <a:t>az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értéket</a:t>
                </a:r>
                <a:r>
                  <a:rPr lang="en-US" dirty="0"/>
                  <a:t>, </a:t>
                </a:r>
                <a:r>
                  <a:rPr lang="en-US" dirty="0" err="1"/>
                  <a:t>amire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=0.9</m:t>
                    </m:r>
                  </m:oMath>
                </a14:m>
                <a:endParaRPr lang="hu-H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36F904-463A-41B5-B80C-2E01D78E1F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097916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0A02E-F37D-4E7F-9197-23F8D5B21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4.2 – </a:t>
            </a:r>
            <a:r>
              <a:rPr lang="en-US" dirty="0" err="1"/>
              <a:t>Példa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36F904-463A-41B5-B80C-2E01D78E1F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Ekkor </a:t>
                </a:r>
                <a:r>
                  <a:rPr lang="en-US" dirty="0" err="1"/>
                  <a:t>tehetjük</a:t>
                </a:r>
                <a:r>
                  <a:rPr lang="en-US" dirty="0"/>
                  <a:t> </a:t>
                </a:r>
                <a:r>
                  <a:rPr lang="en-US" dirty="0" err="1"/>
                  <a:t>azt</a:t>
                </a:r>
                <a:r>
                  <a:rPr lang="en-US" dirty="0"/>
                  <a:t>, </a:t>
                </a:r>
                <a:r>
                  <a:rPr lang="en-US" dirty="0" err="1"/>
                  <a:t>hogy</a:t>
                </a:r>
                <a:r>
                  <a:rPr lang="en-US" dirty="0"/>
                  <a:t> </a:t>
                </a:r>
                <a:r>
                  <a:rPr lang="en-US" dirty="0" err="1"/>
                  <a:t>generálunk</a:t>
                </a:r>
                <a:r>
                  <a:rPr lang="en-US" dirty="0"/>
                  <a:t> </a:t>
                </a:r>
                <a:r>
                  <a:rPr lang="hu-HU" dirty="0"/>
                  <a:t>pl. </a:t>
                </a:r>
                <a:r>
                  <a:rPr lang="en-US" dirty="0"/>
                  <a:t>50</a:t>
                </a:r>
                <a:r>
                  <a:rPr lang="hu-HU" dirty="0"/>
                  <a:t>00</a:t>
                </a:r>
                <a:r>
                  <a:rPr lang="en-US" dirty="0"/>
                  <a:t> </a:t>
                </a:r>
                <a:r>
                  <a:rPr lang="en-US" dirty="0" err="1"/>
                  <a:t>darab</a:t>
                </a:r>
                <a:r>
                  <a:rPr lang="en-US" dirty="0"/>
                  <a:t> bootstrap </a:t>
                </a:r>
                <a:r>
                  <a:rPr lang="en-US" dirty="0" err="1"/>
                  <a:t>mintát</a:t>
                </a:r>
                <a:r>
                  <a:rPr lang="en-US" dirty="0"/>
                  <a:t>, </a:t>
                </a:r>
                <a:r>
                  <a:rPr lang="en-US" dirty="0" err="1"/>
                  <a:t>minden</a:t>
                </a:r>
                <a:r>
                  <a:rPr lang="en-US" dirty="0"/>
                  <a:t> </a:t>
                </a:r>
                <a:r>
                  <a:rPr lang="en-US" dirty="0" err="1"/>
                  <a:t>mintában</a:t>
                </a:r>
                <a:r>
                  <a:rPr lang="en-US" dirty="0"/>
                  <a:t> </a:t>
                </a:r>
                <a:r>
                  <a:rPr lang="en-US" dirty="0" err="1"/>
                  <a:t>pedig</a:t>
                </a:r>
                <a:r>
                  <a:rPr lang="en-US" dirty="0"/>
                  <a:t> 100 </a:t>
                </a:r>
                <a:r>
                  <a:rPr lang="en-US" dirty="0" err="1"/>
                  <a:t>elem</a:t>
                </a:r>
                <a:r>
                  <a:rPr lang="en-US" dirty="0"/>
                  <a:t> van, </a:t>
                </a:r>
                <a:r>
                  <a:rPr lang="en-US" dirty="0" err="1"/>
                  <a:t>véletlenszer</a:t>
                </a:r>
                <a:r>
                  <a:rPr lang="hu-HU" dirty="0"/>
                  <a:t>ű</a:t>
                </a:r>
                <a:r>
                  <a:rPr lang="en-US" dirty="0"/>
                  <a:t> </a:t>
                </a:r>
                <a:r>
                  <a:rPr lang="en-US" dirty="0" err="1"/>
                  <a:t>visszatevéses</a:t>
                </a:r>
                <a:r>
                  <a:rPr lang="en-US" dirty="0"/>
                  <a:t> </a:t>
                </a:r>
                <a:r>
                  <a:rPr lang="en-US" dirty="0" err="1"/>
                  <a:t>mintavétellel</a:t>
                </a:r>
                <a:r>
                  <a:rPr lang="en-US" dirty="0"/>
                  <a:t> </a:t>
                </a:r>
                <a:r>
                  <a:rPr lang="en-US" dirty="0" err="1"/>
                  <a:t>generálva</a:t>
                </a:r>
                <a:endParaRPr lang="en-US" dirty="0"/>
              </a:p>
              <a:p>
                <a:r>
                  <a:rPr lang="en-US" dirty="0"/>
                  <a:t>Mind </a:t>
                </a:r>
                <a:r>
                  <a:rPr lang="en-US" dirty="0" err="1"/>
                  <a:t>az</a:t>
                </a:r>
                <a:r>
                  <a:rPr lang="en-US" dirty="0"/>
                  <a:t> 5</a:t>
                </a:r>
                <a:r>
                  <a:rPr lang="hu-HU" dirty="0"/>
                  <a:t>00</a:t>
                </a:r>
                <a:r>
                  <a:rPr lang="en-US" dirty="0"/>
                  <a:t>0 </a:t>
                </a:r>
                <a:r>
                  <a:rPr lang="en-US" dirty="0" err="1"/>
                  <a:t>mintában</a:t>
                </a:r>
                <a:r>
                  <a:rPr lang="en-US" dirty="0"/>
                  <a:t> </a:t>
                </a:r>
                <a:r>
                  <a:rPr lang="en-US" dirty="0" err="1"/>
                  <a:t>megkeressük</a:t>
                </a:r>
                <a:r>
                  <a:rPr lang="en-US" dirty="0"/>
                  <a:t> </a:t>
                </a:r>
                <a:r>
                  <a:rPr lang="en-US" dirty="0" err="1"/>
                  <a:t>azt</a:t>
                </a:r>
                <a:r>
                  <a:rPr lang="en-US" dirty="0"/>
                  <a:t> </a:t>
                </a:r>
                <a:r>
                  <a:rPr lang="en-US" dirty="0" err="1"/>
                  <a:t>az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értéket</a:t>
                </a:r>
                <a:r>
                  <a:rPr lang="en-US" dirty="0"/>
                  <a:t>, </a:t>
                </a:r>
                <a:r>
                  <a:rPr lang="en-US" dirty="0" err="1"/>
                  <a:t>amire</a:t>
                </a:r>
                <a:r>
                  <a:rPr lang="en-US" dirty="0"/>
                  <a:t> </a:t>
                </a:r>
                <a:r>
                  <a:rPr lang="en-US" dirty="0" err="1"/>
                  <a:t>az</a:t>
                </a:r>
                <a:r>
                  <a:rPr lang="en-US" dirty="0"/>
                  <a:t> </a:t>
                </a:r>
                <a:r>
                  <a:rPr lang="en-US" dirty="0" err="1"/>
                  <a:t>adott</a:t>
                </a:r>
                <a:r>
                  <a:rPr lang="en-US" dirty="0"/>
                  <a:t> </a:t>
                </a:r>
                <a:r>
                  <a:rPr lang="en-US" dirty="0" err="1"/>
                  <a:t>mintában</a:t>
                </a:r>
                <a:r>
                  <a:rPr lang="en-US" dirty="0"/>
                  <a:t> </a:t>
                </a:r>
                <a:r>
                  <a:rPr lang="en-US" dirty="0" err="1"/>
                  <a:t>igaz</a:t>
                </a:r>
                <a:r>
                  <a:rPr lang="en-US" dirty="0"/>
                  <a:t>, </a:t>
                </a:r>
                <a:r>
                  <a:rPr lang="en-US" dirty="0" err="1"/>
                  <a:t>hogy</a:t>
                </a:r>
                <a:r>
                  <a:rPr lang="en-US" dirty="0"/>
                  <a:t> a </a:t>
                </a:r>
                <a:r>
                  <a:rPr lang="en-US" dirty="0" err="1"/>
                  <a:t>többi</a:t>
                </a:r>
                <a:r>
                  <a:rPr lang="en-US" dirty="0"/>
                  <a:t> </a:t>
                </a:r>
                <a:r>
                  <a:rPr lang="en-US" dirty="0" err="1"/>
                  <a:t>elem</a:t>
                </a:r>
                <a:r>
                  <a:rPr lang="en-US" dirty="0"/>
                  <a:t> 10%-a </a:t>
                </a:r>
                <a:r>
                  <a:rPr lang="en-US" dirty="0" err="1"/>
                  <a:t>nagyobb</a:t>
                </a:r>
                <a:r>
                  <a:rPr lang="en-US" dirty="0"/>
                  <a:t> </a:t>
                </a:r>
                <a:r>
                  <a:rPr lang="en-US" dirty="0" err="1"/>
                  <a:t>csak</a:t>
                </a:r>
                <a:endParaRPr lang="en-US" dirty="0"/>
              </a:p>
              <a:p>
                <a:r>
                  <a:rPr lang="en-US" dirty="0" err="1"/>
                  <a:t>Kapunk</a:t>
                </a:r>
                <a:r>
                  <a:rPr lang="en-US" dirty="0"/>
                  <a:t> </a:t>
                </a:r>
                <a:r>
                  <a:rPr lang="en-US" dirty="0" err="1"/>
                  <a:t>így</a:t>
                </a:r>
                <a:r>
                  <a:rPr lang="en-US" dirty="0"/>
                  <a:t> 50</a:t>
                </a:r>
                <a:r>
                  <a:rPr lang="hu-HU" dirty="0"/>
                  <a:t>00</a:t>
                </a:r>
                <a:r>
                  <a:rPr lang="en-US" dirty="0"/>
                  <a:t> db. </a:t>
                </a:r>
                <a:r>
                  <a:rPr lang="hu-HU" dirty="0"/>
                  <a:t>l</a:t>
                </a:r>
                <a:r>
                  <a:rPr lang="en-US" dirty="0" err="1"/>
                  <a:t>ehetséges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értéket</a:t>
                </a:r>
              </a:p>
              <a:p>
                <a:r>
                  <a:rPr lang="hu-HU" dirty="0"/>
                  <a:t>Ezekből szerkeszthetünk konfidencia intervallumot: ha pl. 90% bizonyossággal szeretnénk tudni, hogy milyen intervallumban lehet a valódi érték, akkor az 5000 elemű mintában megkeressük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</a:rPr>
                      <m:t>0.05</m:t>
                    </m:r>
                  </m:oMath>
                </a14:m>
                <a:r>
                  <a:rPr lang="hu-HU" dirty="0"/>
                  <a:t> és </a:t>
                </a:r>
                <a14:m>
                  <m:oMath xmlns:m="http://schemas.openxmlformats.org/officeDocument/2006/math">
                    <m:r>
                      <a:rPr lang="hu-HU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.95</m:t>
                    </m:r>
                  </m:oMath>
                </a14:m>
                <a:r>
                  <a:rPr lang="hu-HU" dirty="0"/>
                  <a:t> kvantilis értékét (hiszen ezek között koncentrálódik az eloszlás 90%-a)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36F904-463A-41B5-B80C-2E01D78E1F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 r="-232" b="-140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2964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64F1C-5BFA-402C-9F71-880999875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1.2 – </a:t>
            </a:r>
            <a:r>
              <a:rPr lang="en-US" dirty="0" err="1"/>
              <a:t>Főkomponens</a:t>
            </a:r>
            <a:r>
              <a:rPr lang="en-US" dirty="0"/>
              <a:t> </a:t>
            </a:r>
            <a:r>
              <a:rPr lang="en-US" dirty="0" err="1"/>
              <a:t>analízis</a:t>
            </a:r>
            <a:r>
              <a:rPr lang="en-US" dirty="0"/>
              <a:t> (PCA)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320364-51AE-4D07-9E1D-166659C152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Bemenete </a:t>
                </a:r>
                <a:r>
                  <a:rPr lang="en-US" dirty="0" err="1"/>
                  <a:t>az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méretű </a:t>
                </a:r>
                <a:r>
                  <a:rPr lang="en-US" dirty="0" err="1"/>
                  <a:t>adatmátrix</a:t>
                </a:r>
                <a:r>
                  <a:rPr lang="en-US" dirty="0"/>
                  <a:t> </a:t>
                </a:r>
                <a:r>
                  <a:rPr lang="en-US" dirty="0" err="1"/>
                  <a:t>és</a:t>
                </a:r>
                <a:r>
                  <a:rPr lang="en-US" dirty="0"/>
                  <a:t> </a:t>
                </a:r>
                <a:r>
                  <a:rPr lang="en-US" dirty="0" err="1"/>
                  <a:t>az</a:t>
                </a:r>
                <a:r>
                  <a:rPr lang="en-US" dirty="0"/>
                  <a:t> </a:t>
                </a:r>
                <a:r>
                  <a:rPr lang="en-US" dirty="0" err="1"/>
                  <a:t>elvárt</a:t>
                </a:r>
                <a:r>
                  <a:rPr lang="en-US" dirty="0"/>
                  <a:t> </a:t>
                </a:r>
                <a:r>
                  <a:rPr lang="en-US" dirty="0" err="1"/>
                  <a:t>dimenzió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br>
                  <a:rPr lang="en-US" b="0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  <a:p>
                <a:r>
                  <a:rPr lang="en-US" dirty="0" err="1"/>
                  <a:t>Célja</a:t>
                </a:r>
                <a:r>
                  <a:rPr lang="en-US" dirty="0"/>
                  <a:t> </a:t>
                </a:r>
                <a:r>
                  <a:rPr lang="en-US" dirty="0" err="1"/>
                  <a:t>megmondani</a:t>
                </a:r>
                <a:r>
                  <a:rPr lang="en-US" dirty="0"/>
                  <a:t>, </a:t>
                </a:r>
                <a:r>
                  <a:rPr lang="en-US" dirty="0" err="1"/>
                  <a:t>hogy</a:t>
                </a:r>
                <a:r>
                  <a:rPr lang="en-US" dirty="0"/>
                  <a:t> </a:t>
                </a:r>
                <a:r>
                  <a:rPr lang="en-US" dirty="0" err="1"/>
                  <a:t>az</a:t>
                </a:r>
                <a:r>
                  <a:rPr lang="en-US" dirty="0"/>
                  <a:t> </a:t>
                </a:r>
                <a:r>
                  <a:rPr lang="en-US" dirty="0" err="1"/>
                  <a:t>eredetileg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dimenziós</a:t>
                </a:r>
                <a:r>
                  <a:rPr lang="en-US" dirty="0"/>
                  <a:t> </a:t>
                </a:r>
                <a:r>
                  <a:rPr lang="en-US" dirty="0" err="1"/>
                  <a:t>adatmátrixot</a:t>
                </a:r>
                <a:r>
                  <a:rPr lang="en-US" dirty="0"/>
                  <a:t> </a:t>
                </a:r>
                <a:r>
                  <a:rPr lang="en-US" dirty="0" err="1"/>
                  <a:t>hogyan</a:t>
                </a:r>
                <a:r>
                  <a:rPr lang="en-US" dirty="0"/>
                  <a:t> </a:t>
                </a:r>
                <a:r>
                  <a:rPr lang="en-US" dirty="0" err="1"/>
                  <a:t>lehet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dimenziósra</a:t>
                </a:r>
                <a:r>
                  <a:rPr lang="en-US" dirty="0"/>
                  <a:t> </a:t>
                </a:r>
                <a:r>
                  <a:rPr lang="en-US" dirty="0" err="1"/>
                  <a:t>alakítani</a:t>
                </a:r>
                <a:r>
                  <a:rPr lang="en-US" dirty="0"/>
                  <a:t> </a:t>
                </a:r>
                <a:r>
                  <a:rPr lang="en-US" dirty="0" err="1"/>
                  <a:t>úgy</a:t>
                </a:r>
                <a:r>
                  <a:rPr lang="en-US" dirty="0"/>
                  <a:t>,  </a:t>
                </a:r>
                <a:r>
                  <a:rPr lang="en-US" dirty="0" err="1"/>
                  <a:t>hogy</a:t>
                </a:r>
                <a:r>
                  <a:rPr lang="en-US" dirty="0"/>
                  <a:t> </a:t>
                </a:r>
                <a:r>
                  <a:rPr lang="en-US" dirty="0" err="1"/>
                  <a:t>közben</a:t>
                </a:r>
                <a:r>
                  <a:rPr lang="en-US" dirty="0"/>
                  <a:t> ne </a:t>
                </a:r>
                <a:r>
                  <a:rPr lang="en-US" dirty="0" err="1"/>
                  <a:t>veszítsünk</a:t>
                </a:r>
                <a:r>
                  <a:rPr lang="en-US" dirty="0"/>
                  <a:t> el </a:t>
                </a:r>
                <a:r>
                  <a:rPr lang="en-US" dirty="0" err="1"/>
                  <a:t>túl</a:t>
                </a:r>
                <a:r>
                  <a:rPr lang="en-US" dirty="0"/>
                  <a:t> </a:t>
                </a:r>
                <a:r>
                  <a:rPr lang="en-US" dirty="0" err="1"/>
                  <a:t>sok</a:t>
                </a:r>
                <a:r>
                  <a:rPr lang="en-US" dirty="0"/>
                  <a:t> </a:t>
                </a:r>
                <a:r>
                  <a:rPr lang="en-US" dirty="0" err="1"/>
                  <a:t>információt</a:t>
                </a:r>
                <a:endParaRPr lang="en-US" dirty="0"/>
              </a:p>
              <a:p>
                <a:r>
                  <a:rPr lang="en-US" dirty="0" err="1"/>
                  <a:t>Ezt</a:t>
                </a:r>
                <a:r>
                  <a:rPr lang="en-US" dirty="0"/>
                  <a:t> </a:t>
                </a:r>
                <a:r>
                  <a:rPr lang="en-US" dirty="0" err="1"/>
                  <a:t>úgy</a:t>
                </a:r>
                <a:r>
                  <a:rPr lang="en-US" dirty="0"/>
                  <a:t> </a:t>
                </a:r>
                <a:r>
                  <a:rPr lang="en-US" dirty="0" err="1"/>
                  <a:t>próbálja</a:t>
                </a:r>
                <a:r>
                  <a:rPr lang="en-US" dirty="0"/>
                  <a:t> </a:t>
                </a:r>
                <a:r>
                  <a:rPr lang="en-US" dirty="0" err="1"/>
                  <a:t>elérni</a:t>
                </a:r>
                <a:r>
                  <a:rPr lang="en-US" dirty="0"/>
                  <a:t>, </a:t>
                </a:r>
                <a:r>
                  <a:rPr lang="en-US" dirty="0" err="1"/>
                  <a:t>hogy</a:t>
                </a:r>
                <a:r>
                  <a:rPr lang="en-US" dirty="0"/>
                  <a:t> </a:t>
                </a:r>
                <a:r>
                  <a:rPr lang="en-US" dirty="0" err="1"/>
                  <a:t>az</a:t>
                </a:r>
                <a:r>
                  <a:rPr lang="en-US" dirty="0"/>
                  <a:t> </a:t>
                </a:r>
                <a:r>
                  <a:rPr lang="en-US" dirty="0" err="1"/>
                  <a:t>eredeti</a:t>
                </a:r>
                <a:r>
                  <a:rPr lang="en-US" dirty="0"/>
                  <a:t> </a:t>
                </a:r>
                <a:r>
                  <a:rPr lang="en-US" dirty="0" err="1"/>
                  <a:t>oszlopok</a:t>
                </a:r>
                <a:r>
                  <a:rPr lang="en-US" dirty="0"/>
                  <a:t> </a:t>
                </a:r>
                <a:r>
                  <a:rPr lang="en-US" dirty="0" err="1"/>
                  <a:t>valamilyen</a:t>
                </a:r>
                <a:r>
                  <a:rPr lang="en-US" dirty="0"/>
                  <a:t> </a:t>
                </a:r>
                <a:r>
                  <a:rPr lang="en-US" dirty="0" err="1"/>
                  <a:t>lineáris</a:t>
                </a:r>
                <a:r>
                  <a:rPr lang="en-US" dirty="0"/>
                  <a:t> </a:t>
                </a:r>
                <a:r>
                  <a:rPr lang="en-US" dirty="0" err="1"/>
                  <a:t>kombinációjával</a:t>
                </a:r>
                <a:r>
                  <a:rPr lang="en-US" dirty="0"/>
                  <a:t> </a:t>
                </a:r>
                <a:r>
                  <a:rPr lang="en-US" dirty="0" err="1"/>
                  <a:t>állítja</a:t>
                </a:r>
                <a:r>
                  <a:rPr lang="en-US" dirty="0"/>
                  <a:t> </a:t>
                </a:r>
                <a:r>
                  <a:rPr lang="en-US" dirty="0" err="1"/>
                  <a:t>elő</a:t>
                </a:r>
                <a:r>
                  <a:rPr lang="en-US" dirty="0"/>
                  <a:t> </a:t>
                </a:r>
                <a:r>
                  <a:rPr lang="en-US" dirty="0" err="1"/>
                  <a:t>az</a:t>
                </a:r>
                <a:r>
                  <a:rPr lang="en-US" dirty="0"/>
                  <a:t> </a:t>
                </a:r>
                <a:r>
                  <a:rPr lang="en-US" dirty="0" err="1"/>
                  <a:t>új</a:t>
                </a:r>
                <a:r>
                  <a:rPr lang="en-US" dirty="0"/>
                  <a:t> </a:t>
                </a:r>
                <a:r>
                  <a:rPr lang="en-US" dirty="0" err="1"/>
                  <a:t>oszlopokat</a:t>
                </a:r>
                <a:r>
                  <a:rPr lang="en-US" dirty="0"/>
                  <a:t> (</a:t>
                </a:r>
                <a:r>
                  <a:rPr lang="en-US" dirty="0" err="1"/>
                  <a:t>főkomponenseket</a:t>
                </a:r>
                <a:r>
                  <a:rPr lang="en-US" dirty="0"/>
                  <a:t>)</a:t>
                </a:r>
              </a:p>
              <a:p>
                <a:r>
                  <a:rPr lang="en-US" dirty="0" err="1"/>
                  <a:t>Az</a:t>
                </a:r>
                <a:r>
                  <a:rPr lang="en-US" dirty="0"/>
                  <a:t> </a:t>
                </a:r>
                <a:r>
                  <a:rPr lang="en-US" dirty="0" err="1"/>
                  <a:t>első</a:t>
                </a:r>
                <a:r>
                  <a:rPr lang="en-US" dirty="0"/>
                  <a:t> </a:t>
                </a:r>
                <a:r>
                  <a:rPr lang="en-US" dirty="0" err="1"/>
                  <a:t>oszlop</a:t>
                </a:r>
                <a:r>
                  <a:rPr lang="en-US" dirty="0"/>
                  <a:t> </a:t>
                </a:r>
                <a:r>
                  <a:rPr lang="en-US" dirty="0" err="1"/>
                  <a:t>tartalmazza</a:t>
                </a:r>
                <a:r>
                  <a:rPr lang="en-US" dirty="0"/>
                  <a:t> a </a:t>
                </a:r>
                <a:r>
                  <a:rPr lang="en-US" dirty="0" err="1"/>
                  <a:t>legtöbb</a:t>
                </a:r>
                <a:r>
                  <a:rPr lang="en-US" dirty="0"/>
                  <a:t>, a </a:t>
                </a:r>
                <a:r>
                  <a:rPr lang="en-US" dirty="0" err="1"/>
                  <a:t>második</a:t>
                </a:r>
                <a:r>
                  <a:rPr lang="en-US" dirty="0"/>
                  <a:t> a </a:t>
                </a:r>
                <a:r>
                  <a:rPr lang="en-US" dirty="0" err="1"/>
                  <a:t>második</a:t>
                </a:r>
                <a:r>
                  <a:rPr lang="en-US" dirty="0"/>
                  <a:t> </a:t>
                </a:r>
                <a:r>
                  <a:rPr lang="en-US" dirty="0" err="1"/>
                  <a:t>legtöbb</a:t>
                </a:r>
                <a:r>
                  <a:rPr lang="en-US" dirty="0"/>
                  <a:t>, a </a:t>
                </a:r>
                <a:r>
                  <a:rPr lang="en-US" dirty="0" err="1"/>
                  <a:t>harmadik</a:t>
                </a:r>
                <a:r>
                  <a:rPr lang="en-US" dirty="0"/>
                  <a:t> a </a:t>
                </a:r>
                <a:r>
                  <a:rPr lang="en-US" dirty="0" err="1"/>
                  <a:t>harmadik</a:t>
                </a:r>
                <a:r>
                  <a:rPr lang="en-US" dirty="0"/>
                  <a:t> </a:t>
                </a:r>
                <a:r>
                  <a:rPr lang="en-US" dirty="0" err="1"/>
                  <a:t>legtöbb</a:t>
                </a:r>
                <a:r>
                  <a:rPr lang="en-US" dirty="0"/>
                  <a:t> (… </a:t>
                </a:r>
                <a:r>
                  <a:rPr lang="en-US" dirty="0" err="1"/>
                  <a:t>stb</a:t>
                </a:r>
                <a:r>
                  <a:rPr lang="en-US" dirty="0"/>
                  <a:t>.) </a:t>
                </a:r>
                <a:r>
                  <a:rPr lang="en-US" dirty="0" err="1"/>
                  <a:t>információt</a:t>
                </a:r>
                <a:endParaRPr lang="en-US" dirty="0"/>
              </a:p>
              <a:p>
                <a:pPr marL="0" indent="0">
                  <a:buNone/>
                </a:pPr>
                <a:endParaRPr lang="hu-H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320364-51AE-4D07-9E1D-166659C152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632099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338FC-0D49-4EA5-B883-E794E4653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5 – Modellek illeszkedésének javítása: ensemble learning</a:t>
            </a:r>
            <a:endParaRPr lang="hu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02384-2A14-4DB4-A499-BBC91813E0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gyakorlatban</a:t>
            </a:r>
            <a:r>
              <a:rPr lang="en-US" dirty="0"/>
              <a:t> </a:t>
            </a:r>
            <a:r>
              <a:rPr lang="en-US" dirty="0" err="1"/>
              <a:t>igen</a:t>
            </a:r>
            <a:r>
              <a:rPr lang="en-US" dirty="0"/>
              <a:t> </a:t>
            </a:r>
            <a:r>
              <a:rPr lang="en-US" dirty="0" err="1"/>
              <a:t>ritka</a:t>
            </a:r>
            <a:r>
              <a:rPr lang="en-US" dirty="0"/>
              <a:t>, </a:t>
            </a:r>
            <a:r>
              <a:rPr lang="en-US" dirty="0" err="1"/>
              <a:t>hogy</a:t>
            </a:r>
            <a:r>
              <a:rPr lang="en-US" dirty="0"/>
              <a:t> </a:t>
            </a:r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dirty="0" err="1"/>
              <a:t>tanuló</a:t>
            </a:r>
            <a:r>
              <a:rPr lang="en-US" dirty="0"/>
              <a:t> </a:t>
            </a:r>
            <a:r>
              <a:rPr lang="en-US" dirty="0" err="1"/>
              <a:t>algoritmust</a:t>
            </a:r>
            <a:r>
              <a:rPr lang="en-US" dirty="0"/>
              <a:t> </a:t>
            </a:r>
            <a:r>
              <a:rPr lang="en-US" dirty="0" err="1"/>
              <a:t>lefuttatva</a:t>
            </a:r>
            <a:r>
              <a:rPr lang="en-US" dirty="0"/>
              <a:t> </a:t>
            </a:r>
            <a:r>
              <a:rPr lang="en-US" dirty="0" err="1"/>
              <a:t>maradéktalanul</a:t>
            </a:r>
            <a:r>
              <a:rPr lang="en-US" dirty="0"/>
              <a:t> </a:t>
            </a:r>
            <a:r>
              <a:rPr lang="en-US" dirty="0" err="1"/>
              <a:t>jó</a:t>
            </a:r>
            <a:r>
              <a:rPr lang="en-US" dirty="0"/>
              <a:t> </a:t>
            </a:r>
            <a:r>
              <a:rPr lang="en-US" dirty="0" err="1"/>
              <a:t>eredményeket</a:t>
            </a:r>
            <a:r>
              <a:rPr lang="en-US" dirty="0"/>
              <a:t> </a:t>
            </a:r>
            <a:r>
              <a:rPr lang="en-US" dirty="0" err="1"/>
              <a:t>érünk</a:t>
            </a:r>
            <a:r>
              <a:rPr lang="en-US" dirty="0"/>
              <a:t> el</a:t>
            </a:r>
          </a:p>
          <a:p>
            <a:r>
              <a:rPr lang="en-US" dirty="0" err="1"/>
              <a:t>Ekkor</a:t>
            </a:r>
            <a:r>
              <a:rPr lang="en-US" dirty="0"/>
              <a:t> </a:t>
            </a:r>
            <a:r>
              <a:rPr lang="en-US" dirty="0" err="1"/>
              <a:t>két</a:t>
            </a:r>
            <a:r>
              <a:rPr lang="en-US" dirty="0"/>
              <a:t> </a:t>
            </a:r>
            <a:r>
              <a:rPr lang="en-US" dirty="0" err="1"/>
              <a:t>lehetőségünk</a:t>
            </a:r>
            <a:r>
              <a:rPr lang="en-US" dirty="0"/>
              <a:t> van:</a:t>
            </a:r>
          </a:p>
          <a:p>
            <a:pPr lvl="1"/>
            <a:r>
              <a:rPr lang="en-US" dirty="0" err="1"/>
              <a:t>Elkezdjük</a:t>
            </a:r>
            <a:r>
              <a:rPr lang="en-US" dirty="0"/>
              <a:t> </a:t>
            </a:r>
            <a:r>
              <a:rPr lang="en-US" dirty="0" err="1"/>
              <a:t>valamilyen</a:t>
            </a:r>
            <a:r>
              <a:rPr lang="en-US" dirty="0"/>
              <a:t> </a:t>
            </a:r>
            <a:r>
              <a:rPr lang="en-US" dirty="0" err="1"/>
              <a:t>stratégia</a:t>
            </a:r>
            <a:r>
              <a:rPr lang="en-US" dirty="0"/>
              <a:t> </a:t>
            </a:r>
            <a:r>
              <a:rPr lang="en-US" dirty="0" err="1"/>
              <a:t>mentén</a:t>
            </a:r>
            <a:r>
              <a:rPr lang="en-US" dirty="0"/>
              <a:t> </a:t>
            </a:r>
            <a:r>
              <a:rPr lang="en-US" dirty="0" err="1"/>
              <a:t>állítgatni</a:t>
            </a:r>
            <a:r>
              <a:rPr lang="en-US" dirty="0"/>
              <a:t> a </a:t>
            </a:r>
            <a:r>
              <a:rPr lang="en-US" dirty="0" err="1"/>
              <a:t>paramétereket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reméljük</a:t>
            </a:r>
            <a:r>
              <a:rPr lang="en-US" dirty="0"/>
              <a:t>, </a:t>
            </a:r>
            <a:r>
              <a:rPr lang="en-US" dirty="0" err="1"/>
              <a:t>hogy</a:t>
            </a:r>
            <a:r>
              <a:rPr lang="en-US" dirty="0"/>
              <a:t> </a:t>
            </a:r>
            <a:r>
              <a:rPr lang="en-US" dirty="0" err="1"/>
              <a:t>javulnak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eredményeink</a:t>
            </a:r>
            <a:endParaRPr lang="en-US" dirty="0"/>
          </a:p>
          <a:p>
            <a:pPr lvl="1"/>
            <a:r>
              <a:rPr lang="en-US" dirty="0" err="1"/>
              <a:t>Különböző</a:t>
            </a:r>
            <a:r>
              <a:rPr lang="en-US" dirty="0"/>
              <a:t> </a:t>
            </a:r>
            <a:r>
              <a:rPr lang="en-US" dirty="0" err="1"/>
              <a:t>modelleket</a:t>
            </a:r>
            <a:r>
              <a:rPr lang="en-US" dirty="0"/>
              <a:t> </a:t>
            </a:r>
            <a:r>
              <a:rPr lang="en-US" dirty="0" err="1"/>
              <a:t>építünk</a:t>
            </a:r>
            <a:r>
              <a:rPr lang="en-US" dirty="0"/>
              <a:t>, </a:t>
            </a:r>
            <a:r>
              <a:rPr lang="en-US" dirty="0" err="1"/>
              <a:t>amelyek</a:t>
            </a:r>
            <a:r>
              <a:rPr lang="en-US" dirty="0"/>
              <a:t> </a:t>
            </a:r>
            <a:r>
              <a:rPr lang="en-US" dirty="0" err="1"/>
              <a:t>eredményét</a:t>
            </a:r>
            <a:r>
              <a:rPr lang="en-US" dirty="0"/>
              <a:t> </a:t>
            </a:r>
            <a:r>
              <a:rPr lang="en-US" dirty="0" err="1"/>
              <a:t>valamilyen</a:t>
            </a:r>
            <a:r>
              <a:rPr lang="en-US" dirty="0"/>
              <a:t> </a:t>
            </a:r>
            <a:r>
              <a:rPr lang="en-US" dirty="0" err="1"/>
              <a:t>módon</a:t>
            </a:r>
            <a:r>
              <a:rPr lang="en-US" dirty="0"/>
              <a:t> </a:t>
            </a:r>
            <a:r>
              <a:rPr lang="en-US" dirty="0" err="1"/>
              <a:t>összekombináljuk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reméljük</a:t>
            </a:r>
            <a:r>
              <a:rPr lang="en-US" dirty="0"/>
              <a:t>, </a:t>
            </a:r>
            <a:r>
              <a:rPr lang="en-US" dirty="0" err="1"/>
              <a:t>hogy</a:t>
            </a:r>
            <a:r>
              <a:rPr lang="en-US" dirty="0"/>
              <a:t> </a:t>
            </a:r>
            <a:r>
              <a:rPr lang="en-US" dirty="0" err="1"/>
              <a:t>együtt</a:t>
            </a:r>
            <a:r>
              <a:rPr lang="en-US" dirty="0"/>
              <a:t> </a:t>
            </a:r>
            <a:r>
              <a:rPr lang="en-US" dirty="0" err="1"/>
              <a:t>jobban</a:t>
            </a:r>
            <a:r>
              <a:rPr lang="en-US" dirty="0"/>
              <a:t> </a:t>
            </a:r>
            <a:r>
              <a:rPr lang="en-US" dirty="0" err="1"/>
              <a:t>teljesítenek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8204964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6A5DA-5C80-4A38-A0D2-6AEAF4B18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5 – Modellek illeszkedésének javítása: ensemble learning</a:t>
            </a:r>
            <a:endParaRPr lang="hu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B9857-0DB9-41DA-AF5E-9577CA7068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Ensemble learning </a:t>
            </a:r>
            <a:r>
              <a:rPr lang="en-US" dirty="0" err="1"/>
              <a:t>esetén</a:t>
            </a:r>
            <a:r>
              <a:rPr lang="en-US" dirty="0"/>
              <a:t> </a:t>
            </a:r>
            <a:r>
              <a:rPr lang="en-US" dirty="0" err="1"/>
              <a:t>általában</a:t>
            </a:r>
            <a:r>
              <a:rPr lang="en-US" dirty="0"/>
              <a:t> </a:t>
            </a:r>
            <a:r>
              <a:rPr lang="en-US" dirty="0" err="1"/>
              <a:t>ezt</a:t>
            </a:r>
            <a:r>
              <a:rPr lang="en-US" dirty="0"/>
              <a:t> a </a:t>
            </a:r>
            <a:r>
              <a:rPr lang="en-US" dirty="0" err="1"/>
              <a:t>két</a:t>
            </a:r>
            <a:r>
              <a:rPr lang="en-US" dirty="0"/>
              <a:t> </a:t>
            </a:r>
            <a:r>
              <a:rPr lang="en-US" dirty="0" err="1"/>
              <a:t>stratégiát</a:t>
            </a:r>
            <a:r>
              <a:rPr lang="en-US" dirty="0"/>
              <a:t> </a:t>
            </a:r>
            <a:r>
              <a:rPr lang="en-US" dirty="0" err="1"/>
              <a:t>alkalmazzuk</a:t>
            </a:r>
            <a:r>
              <a:rPr lang="en-US" dirty="0"/>
              <a:t>, </a:t>
            </a:r>
            <a:r>
              <a:rPr lang="en-US" dirty="0" err="1"/>
              <a:t>hogy</a:t>
            </a:r>
            <a:r>
              <a:rPr lang="en-US" dirty="0"/>
              <a:t> </a:t>
            </a:r>
            <a:r>
              <a:rPr lang="en-US" dirty="0" err="1"/>
              <a:t>javítsuk</a:t>
            </a:r>
            <a:r>
              <a:rPr lang="en-US" dirty="0"/>
              <a:t> a (</a:t>
            </a:r>
            <a:r>
              <a:rPr lang="en-US" dirty="0" err="1"/>
              <a:t>tipikusan</a:t>
            </a:r>
            <a:r>
              <a:rPr lang="en-US" dirty="0"/>
              <a:t> </a:t>
            </a:r>
            <a:r>
              <a:rPr lang="en-US" dirty="0" err="1"/>
              <a:t>osztályozási</a:t>
            </a:r>
            <a:r>
              <a:rPr lang="en-US" dirty="0"/>
              <a:t>) </a:t>
            </a:r>
            <a:r>
              <a:rPr lang="en-US" dirty="0" err="1"/>
              <a:t>problémára</a:t>
            </a:r>
            <a:r>
              <a:rPr lang="en-US" dirty="0"/>
              <a:t> </a:t>
            </a:r>
            <a:r>
              <a:rPr lang="en-US" dirty="0" err="1"/>
              <a:t>adott</a:t>
            </a:r>
            <a:r>
              <a:rPr lang="en-US" dirty="0"/>
              <a:t> </a:t>
            </a:r>
            <a:r>
              <a:rPr lang="en-US" dirty="0" err="1"/>
              <a:t>megoldásunk</a:t>
            </a:r>
            <a:r>
              <a:rPr lang="en-US" dirty="0"/>
              <a:t> </a:t>
            </a:r>
            <a:r>
              <a:rPr lang="en-US" dirty="0" err="1"/>
              <a:t>teljesítményét</a:t>
            </a:r>
            <a:endParaRPr lang="en-US" dirty="0"/>
          </a:p>
          <a:p>
            <a:r>
              <a:rPr lang="en-US" dirty="0" err="1"/>
              <a:t>Az</a:t>
            </a:r>
            <a:r>
              <a:rPr lang="en-US" dirty="0"/>
              <a:t> ensemble </a:t>
            </a:r>
            <a:r>
              <a:rPr lang="en-US" dirty="0" err="1"/>
              <a:t>lényegében</a:t>
            </a:r>
            <a:r>
              <a:rPr lang="en-US" dirty="0"/>
              <a:t> </a:t>
            </a:r>
            <a:r>
              <a:rPr lang="en-US" dirty="0" err="1"/>
              <a:t>több</a:t>
            </a:r>
            <a:r>
              <a:rPr lang="en-US" dirty="0"/>
              <a:t>, </a:t>
            </a:r>
            <a:r>
              <a:rPr lang="en-US" dirty="0" err="1"/>
              <a:t>külön-külön</a:t>
            </a:r>
            <a:r>
              <a:rPr lang="en-US" dirty="0"/>
              <a:t> </a:t>
            </a:r>
            <a:r>
              <a:rPr lang="en-US" dirty="0" err="1"/>
              <a:t>betanított</a:t>
            </a:r>
            <a:r>
              <a:rPr lang="en-US" dirty="0"/>
              <a:t> </a:t>
            </a:r>
            <a:r>
              <a:rPr lang="en-US" dirty="0" err="1"/>
              <a:t>modell</a:t>
            </a:r>
            <a:r>
              <a:rPr lang="en-US" dirty="0"/>
              <a:t> </a:t>
            </a:r>
            <a:r>
              <a:rPr lang="en-US" dirty="0" err="1"/>
              <a:t>összessége</a:t>
            </a:r>
            <a:r>
              <a:rPr lang="en-US" dirty="0"/>
              <a:t> (</a:t>
            </a:r>
            <a:r>
              <a:rPr lang="en-US" dirty="0" err="1"/>
              <a:t>az</a:t>
            </a:r>
            <a:r>
              <a:rPr lang="en-US" dirty="0"/>
              <a:t> ensemble </a:t>
            </a:r>
            <a:r>
              <a:rPr lang="en-US" dirty="0" err="1"/>
              <a:t>maga</a:t>
            </a:r>
            <a:r>
              <a:rPr lang="en-US" dirty="0"/>
              <a:t> is </a:t>
            </a:r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dirty="0" err="1"/>
              <a:t>új</a:t>
            </a:r>
            <a:r>
              <a:rPr lang="en-US" dirty="0"/>
              <a:t> </a:t>
            </a:r>
            <a:r>
              <a:rPr lang="en-US" dirty="0" err="1"/>
              <a:t>modellnek</a:t>
            </a:r>
            <a:r>
              <a:rPr lang="en-US" dirty="0"/>
              <a:t> </a:t>
            </a:r>
            <a:r>
              <a:rPr lang="en-US" dirty="0" err="1"/>
              <a:t>tekinthető</a:t>
            </a:r>
            <a:r>
              <a:rPr lang="en-US" dirty="0"/>
              <a:t>)</a:t>
            </a:r>
          </a:p>
          <a:p>
            <a:r>
              <a:rPr lang="en-US" dirty="0" err="1"/>
              <a:t>Az</a:t>
            </a:r>
            <a:r>
              <a:rPr lang="en-US" dirty="0"/>
              <a:t> ensemble </a:t>
            </a:r>
            <a:r>
              <a:rPr lang="en-US" dirty="0" err="1"/>
              <a:t>segítségével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osztályozás</a:t>
            </a:r>
            <a:r>
              <a:rPr lang="en-US" dirty="0"/>
              <a:t> </a:t>
            </a:r>
            <a:r>
              <a:rPr lang="en-US" dirty="0" err="1"/>
              <a:t>úgy</a:t>
            </a:r>
            <a:r>
              <a:rPr lang="en-US" dirty="0"/>
              <a:t> </a:t>
            </a:r>
            <a:r>
              <a:rPr lang="en-US" dirty="0" err="1"/>
              <a:t>történik</a:t>
            </a:r>
            <a:r>
              <a:rPr lang="en-US" dirty="0"/>
              <a:t>, </a:t>
            </a:r>
            <a:r>
              <a:rPr lang="en-US" dirty="0" err="1"/>
              <a:t>hogy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ensemble-ben </a:t>
            </a:r>
            <a:r>
              <a:rPr lang="en-US" dirty="0" err="1"/>
              <a:t>szereplő</a:t>
            </a:r>
            <a:r>
              <a:rPr lang="en-US" dirty="0"/>
              <a:t> </a:t>
            </a:r>
            <a:r>
              <a:rPr lang="en-US" dirty="0" err="1"/>
              <a:t>összes</a:t>
            </a:r>
            <a:r>
              <a:rPr lang="en-US" dirty="0"/>
              <a:t> </a:t>
            </a:r>
            <a:r>
              <a:rPr lang="en-US" dirty="0" err="1"/>
              <a:t>modellt</a:t>
            </a:r>
            <a:r>
              <a:rPr lang="en-US" dirty="0"/>
              <a:t> </a:t>
            </a:r>
            <a:r>
              <a:rPr lang="en-US" dirty="0" err="1"/>
              <a:t>külön-külön</a:t>
            </a:r>
            <a:r>
              <a:rPr lang="en-US" dirty="0"/>
              <a:t> </a:t>
            </a:r>
            <a:r>
              <a:rPr lang="en-US" dirty="0" err="1"/>
              <a:t>lefuttatjuk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új</a:t>
            </a:r>
            <a:r>
              <a:rPr lang="en-US" dirty="0"/>
              <a:t> </a:t>
            </a:r>
            <a:r>
              <a:rPr lang="en-US" dirty="0" err="1"/>
              <a:t>adatponton</a:t>
            </a:r>
            <a:r>
              <a:rPr lang="en-US" dirty="0"/>
              <a:t>, </a:t>
            </a:r>
            <a:r>
              <a:rPr lang="en-US" dirty="0" err="1"/>
              <a:t>mindegyik</a:t>
            </a:r>
            <a:r>
              <a:rPr lang="en-US" dirty="0"/>
              <a:t> </a:t>
            </a:r>
            <a:r>
              <a:rPr lang="en-US" dirty="0" err="1"/>
              <a:t>tesz</a:t>
            </a:r>
            <a:r>
              <a:rPr lang="en-US" dirty="0"/>
              <a:t> </a:t>
            </a:r>
            <a:r>
              <a:rPr lang="en-US" dirty="0" err="1"/>
              <a:t>majd</a:t>
            </a:r>
            <a:r>
              <a:rPr lang="en-US" dirty="0"/>
              <a:t> </a:t>
            </a:r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dirty="0" err="1"/>
              <a:t>javaslatot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adatpont</a:t>
            </a:r>
            <a:r>
              <a:rPr lang="en-US" dirty="0"/>
              <a:t> </a:t>
            </a:r>
            <a:r>
              <a:rPr lang="en-US" dirty="0" err="1"/>
              <a:t>osztályára</a:t>
            </a:r>
            <a:r>
              <a:rPr lang="en-US" dirty="0"/>
              <a:t>, </a:t>
            </a:r>
            <a:r>
              <a:rPr lang="en-US" dirty="0" err="1"/>
              <a:t>majd</a:t>
            </a:r>
            <a:r>
              <a:rPr lang="en-US" dirty="0"/>
              <a:t> </a:t>
            </a:r>
            <a:r>
              <a:rPr lang="en-US" dirty="0" err="1"/>
              <a:t>ezeket</a:t>
            </a:r>
            <a:r>
              <a:rPr lang="en-US" dirty="0"/>
              <a:t> a </a:t>
            </a:r>
            <a:r>
              <a:rPr lang="en-US" dirty="0" err="1"/>
              <a:t>javaslatokat</a:t>
            </a:r>
            <a:r>
              <a:rPr lang="en-US" dirty="0"/>
              <a:t> </a:t>
            </a:r>
            <a:r>
              <a:rPr lang="en-US" dirty="0" err="1"/>
              <a:t>valamilyen</a:t>
            </a:r>
            <a:r>
              <a:rPr lang="en-US" dirty="0"/>
              <a:t> </a:t>
            </a:r>
            <a:r>
              <a:rPr lang="en-US" dirty="0" err="1"/>
              <a:t>módon</a:t>
            </a:r>
            <a:r>
              <a:rPr lang="en-US" dirty="0"/>
              <a:t> </a:t>
            </a:r>
            <a:r>
              <a:rPr lang="en-US" dirty="0" err="1"/>
              <a:t>összekombináljuk</a:t>
            </a:r>
            <a:r>
              <a:rPr lang="en-US" dirty="0"/>
              <a:t> </a:t>
            </a:r>
            <a:r>
              <a:rPr lang="en-US" dirty="0" err="1"/>
              <a:t>egyetlen</a:t>
            </a:r>
            <a:r>
              <a:rPr lang="en-US" dirty="0"/>
              <a:t> </a:t>
            </a:r>
            <a:r>
              <a:rPr lang="en-US" dirty="0" err="1"/>
              <a:t>végső</a:t>
            </a:r>
            <a:r>
              <a:rPr lang="en-US" dirty="0"/>
              <a:t> </a:t>
            </a:r>
            <a:r>
              <a:rPr lang="en-US" dirty="0" err="1"/>
              <a:t>javaslattá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8303739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A2A1D-0C3B-4E87-8F67-837BB6C7F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5 – Modellek illeszkedésének javítása: ensemble learning</a:t>
            </a:r>
            <a:endParaRPr lang="hu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935B3-69FE-4EBA-8774-8364F32ED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Az</a:t>
            </a:r>
            <a:r>
              <a:rPr lang="en-US" dirty="0"/>
              <a:t> ensemble-be </a:t>
            </a:r>
            <a:r>
              <a:rPr lang="en-US" dirty="0" err="1"/>
              <a:t>bekerülő</a:t>
            </a:r>
            <a:r>
              <a:rPr lang="en-US" dirty="0"/>
              <a:t> </a:t>
            </a:r>
            <a:r>
              <a:rPr lang="en-US" dirty="0" err="1"/>
              <a:t>modellek</a:t>
            </a:r>
            <a:r>
              <a:rPr lang="en-US" dirty="0"/>
              <a:t> </a:t>
            </a:r>
            <a:r>
              <a:rPr lang="en-US" dirty="0" err="1"/>
              <a:t>lehetnek</a:t>
            </a:r>
            <a:r>
              <a:rPr lang="en-US" dirty="0"/>
              <a:t> </a:t>
            </a:r>
            <a:r>
              <a:rPr lang="en-US" dirty="0" err="1"/>
              <a:t>ugyanolyan</a:t>
            </a:r>
            <a:r>
              <a:rPr lang="en-US" dirty="0"/>
              <a:t> </a:t>
            </a:r>
            <a:r>
              <a:rPr lang="en-US" dirty="0" err="1"/>
              <a:t>típusúak</a:t>
            </a:r>
            <a:r>
              <a:rPr lang="en-US" dirty="0"/>
              <a:t> (pl. </a:t>
            </a:r>
            <a:r>
              <a:rPr lang="en-US" dirty="0" err="1"/>
              <a:t>sok</a:t>
            </a:r>
            <a:r>
              <a:rPr lang="en-US" dirty="0"/>
              <a:t> </a:t>
            </a:r>
            <a:r>
              <a:rPr lang="en-US" dirty="0" err="1"/>
              <a:t>különböző</a:t>
            </a:r>
            <a:r>
              <a:rPr lang="en-US" dirty="0"/>
              <a:t> </a:t>
            </a:r>
            <a:r>
              <a:rPr lang="en-US" dirty="0" err="1"/>
              <a:t>módon</a:t>
            </a:r>
            <a:r>
              <a:rPr lang="en-US" dirty="0"/>
              <a:t> </a:t>
            </a:r>
            <a:r>
              <a:rPr lang="en-US" dirty="0" err="1"/>
              <a:t>felparaméterezett</a:t>
            </a:r>
            <a:r>
              <a:rPr lang="en-US" dirty="0"/>
              <a:t> SVM), de </a:t>
            </a:r>
            <a:r>
              <a:rPr lang="en-US" dirty="0" err="1"/>
              <a:t>akár</a:t>
            </a:r>
            <a:r>
              <a:rPr lang="en-US" dirty="0"/>
              <a:t> </a:t>
            </a:r>
            <a:r>
              <a:rPr lang="en-US" dirty="0" err="1"/>
              <a:t>különböző</a:t>
            </a:r>
            <a:r>
              <a:rPr lang="en-US" dirty="0"/>
              <a:t> </a:t>
            </a:r>
            <a:r>
              <a:rPr lang="en-US" dirty="0" err="1"/>
              <a:t>típusú</a:t>
            </a:r>
            <a:r>
              <a:rPr lang="en-US" dirty="0"/>
              <a:t> </a:t>
            </a:r>
            <a:r>
              <a:rPr lang="en-US" dirty="0" err="1"/>
              <a:t>modellekből</a:t>
            </a:r>
            <a:r>
              <a:rPr lang="en-US" dirty="0"/>
              <a:t> is </a:t>
            </a:r>
            <a:r>
              <a:rPr lang="en-US" dirty="0" err="1"/>
              <a:t>állhat</a:t>
            </a:r>
            <a:endParaRPr lang="en-US" dirty="0"/>
          </a:p>
          <a:p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egyes</a:t>
            </a:r>
            <a:r>
              <a:rPr lang="en-US" dirty="0"/>
              <a:t> </a:t>
            </a:r>
            <a:r>
              <a:rPr lang="en-US" dirty="0" err="1"/>
              <a:t>modellek</a:t>
            </a:r>
            <a:r>
              <a:rPr lang="en-US" dirty="0"/>
              <a:t> </a:t>
            </a:r>
            <a:r>
              <a:rPr lang="en-US" dirty="0" err="1"/>
              <a:t>által</a:t>
            </a:r>
            <a:r>
              <a:rPr lang="en-US" dirty="0"/>
              <a:t> </a:t>
            </a:r>
            <a:r>
              <a:rPr lang="en-US" dirty="0" err="1"/>
              <a:t>javasolt</a:t>
            </a:r>
            <a:r>
              <a:rPr lang="en-US" dirty="0"/>
              <a:t> </a:t>
            </a:r>
            <a:r>
              <a:rPr lang="en-US" dirty="0" err="1"/>
              <a:t>osztályozási</a:t>
            </a:r>
            <a:r>
              <a:rPr lang="en-US" dirty="0"/>
              <a:t> </a:t>
            </a:r>
            <a:r>
              <a:rPr lang="en-US" dirty="0" err="1"/>
              <a:t>címkék</a:t>
            </a:r>
            <a:r>
              <a:rPr lang="en-US" dirty="0"/>
              <a:t> </a:t>
            </a:r>
            <a:r>
              <a:rPr lang="en-US" dirty="0" err="1"/>
              <a:t>kombinálása</a:t>
            </a:r>
            <a:r>
              <a:rPr lang="en-US" dirty="0"/>
              <a:t> </a:t>
            </a:r>
            <a:r>
              <a:rPr lang="en-US" dirty="0" err="1"/>
              <a:t>többféleképp</a:t>
            </a:r>
            <a:r>
              <a:rPr lang="en-US" dirty="0"/>
              <a:t> </a:t>
            </a:r>
            <a:r>
              <a:rPr lang="en-US" dirty="0" err="1"/>
              <a:t>történhet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Kiválaszthatjuk</a:t>
            </a:r>
            <a:r>
              <a:rPr lang="en-US" dirty="0"/>
              <a:t> a </a:t>
            </a:r>
            <a:r>
              <a:rPr lang="en-US" dirty="0" err="1"/>
              <a:t>legmagasabb</a:t>
            </a:r>
            <a:r>
              <a:rPr lang="en-US" dirty="0"/>
              <a:t> </a:t>
            </a:r>
            <a:r>
              <a:rPr lang="en-US" dirty="0" err="1"/>
              <a:t>konfidenciájú</a:t>
            </a:r>
            <a:r>
              <a:rPr lang="en-US" dirty="0"/>
              <a:t> </a:t>
            </a:r>
            <a:r>
              <a:rPr lang="en-US" dirty="0" err="1"/>
              <a:t>szavazatot</a:t>
            </a:r>
            <a:r>
              <a:rPr lang="en-US" dirty="0"/>
              <a:t> (</a:t>
            </a:r>
            <a:r>
              <a:rPr lang="en-US" dirty="0" err="1"/>
              <a:t>habár</a:t>
            </a:r>
            <a:r>
              <a:rPr lang="en-US" dirty="0"/>
              <a:t> </a:t>
            </a:r>
            <a:r>
              <a:rPr lang="en-US" dirty="0" err="1"/>
              <a:t>ez</a:t>
            </a:r>
            <a:r>
              <a:rPr lang="en-US" dirty="0"/>
              <a:t> a </a:t>
            </a:r>
            <a:r>
              <a:rPr lang="en-US" dirty="0" err="1"/>
              <a:t>különböző</a:t>
            </a:r>
            <a:r>
              <a:rPr lang="en-US" dirty="0"/>
              <a:t> </a:t>
            </a:r>
            <a:r>
              <a:rPr lang="en-US" dirty="0" err="1"/>
              <a:t>modellek</a:t>
            </a:r>
            <a:r>
              <a:rPr lang="en-US" dirty="0"/>
              <a:t> </a:t>
            </a:r>
            <a:r>
              <a:rPr lang="en-US" dirty="0" err="1"/>
              <a:t>esetén</a:t>
            </a:r>
            <a:r>
              <a:rPr lang="en-US" dirty="0"/>
              <a:t>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feltétlen</a:t>
            </a:r>
            <a:r>
              <a:rPr lang="en-US" dirty="0"/>
              <a:t> </a:t>
            </a:r>
            <a:r>
              <a:rPr lang="en-US" dirty="0" err="1"/>
              <a:t>összehasonlítható</a:t>
            </a:r>
            <a:r>
              <a:rPr lang="en-US" dirty="0"/>
              <a:t> </a:t>
            </a:r>
            <a:r>
              <a:rPr lang="en-US" dirty="0" err="1"/>
              <a:t>mérték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Végeztethetünk</a:t>
            </a:r>
            <a:r>
              <a:rPr lang="en-US" dirty="0"/>
              <a:t> </a:t>
            </a:r>
            <a:r>
              <a:rPr lang="en-US" dirty="0" err="1"/>
              <a:t>többségi</a:t>
            </a:r>
            <a:r>
              <a:rPr lang="en-US" dirty="0"/>
              <a:t> </a:t>
            </a:r>
            <a:r>
              <a:rPr lang="en-US" dirty="0" err="1"/>
              <a:t>szavazást</a:t>
            </a:r>
            <a:r>
              <a:rPr lang="en-US" dirty="0"/>
              <a:t>: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új</a:t>
            </a:r>
            <a:r>
              <a:rPr lang="en-US" dirty="0"/>
              <a:t> </a:t>
            </a:r>
            <a:r>
              <a:rPr lang="en-US" dirty="0" err="1"/>
              <a:t>adatponthoz</a:t>
            </a:r>
            <a:r>
              <a:rPr lang="en-US" dirty="0"/>
              <a:t> </a:t>
            </a:r>
            <a:r>
              <a:rPr lang="en-US" dirty="0" err="1"/>
              <a:t>azt</a:t>
            </a:r>
            <a:r>
              <a:rPr lang="en-US" dirty="0"/>
              <a:t> a </a:t>
            </a:r>
            <a:r>
              <a:rPr lang="en-US" dirty="0" err="1"/>
              <a:t>címkét</a:t>
            </a:r>
            <a:r>
              <a:rPr lang="en-US" dirty="0"/>
              <a:t> </a:t>
            </a:r>
            <a:r>
              <a:rPr lang="en-US" dirty="0" err="1"/>
              <a:t>rendeljük</a:t>
            </a:r>
            <a:r>
              <a:rPr lang="en-US" dirty="0"/>
              <a:t>, </a:t>
            </a:r>
            <a:r>
              <a:rPr lang="en-US" dirty="0" err="1"/>
              <a:t>amelyikre</a:t>
            </a:r>
            <a:r>
              <a:rPr lang="en-US" dirty="0"/>
              <a:t> a </a:t>
            </a:r>
            <a:r>
              <a:rPr lang="en-US" dirty="0" err="1"/>
              <a:t>legtöbb</a:t>
            </a:r>
            <a:r>
              <a:rPr lang="en-US" dirty="0"/>
              <a:t> </a:t>
            </a:r>
            <a:r>
              <a:rPr lang="en-US" dirty="0" err="1"/>
              <a:t>modell</a:t>
            </a:r>
            <a:r>
              <a:rPr lang="en-US" dirty="0"/>
              <a:t> </a:t>
            </a:r>
            <a:r>
              <a:rPr lang="en-US" dirty="0" err="1"/>
              <a:t>szavazott</a:t>
            </a:r>
            <a:endParaRPr lang="en-US" dirty="0"/>
          </a:p>
          <a:p>
            <a:pPr lvl="1"/>
            <a:r>
              <a:rPr lang="en-US" dirty="0" err="1"/>
              <a:t>Végezhetünk</a:t>
            </a:r>
            <a:r>
              <a:rPr lang="en-US" dirty="0"/>
              <a:t> </a:t>
            </a:r>
            <a:r>
              <a:rPr lang="en-US" dirty="0" err="1"/>
              <a:t>súlyozott</a:t>
            </a:r>
            <a:r>
              <a:rPr lang="en-US" dirty="0"/>
              <a:t> </a:t>
            </a:r>
            <a:r>
              <a:rPr lang="en-US" dirty="0" err="1"/>
              <a:t>szavazást</a:t>
            </a:r>
            <a:r>
              <a:rPr lang="en-US" dirty="0"/>
              <a:t>: pl.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egyes</a:t>
            </a:r>
            <a:r>
              <a:rPr lang="en-US" dirty="0"/>
              <a:t> </a:t>
            </a:r>
            <a:r>
              <a:rPr lang="en-US" dirty="0" err="1"/>
              <a:t>modellek</a:t>
            </a:r>
            <a:r>
              <a:rPr lang="en-US" dirty="0"/>
              <a:t> </a:t>
            </a:r>
            <a:r>
              <a:rPr lang="en-US" dirty="0" err="1"/>
              <a:t>szavazatát</a:t>
            </a:r>
            <a:r>
              <a:rPr lang="en-US" dirty="0"/>
              <a:t> a </a:t>
            </a:r>
            <a:r>
              <a:rPr lang="en-US" dirty="0" err="1"/>
              <a:t>konfidenciájukkal</a:t>
            </a:r>
            <a:r>
              <a:rPr lang="en-US" dirty="0"/>
              <a:t> </a:t>
            </a:r>
            <a:r>
              <a:rPr lang="en-US" dirty="0" err="1"/>
              <a:t>arányosan</a:t>
            </a:r>
            <a:r>
              <a:rPr lang="en-US" dirty="0"/>
              <a:t> </a:t>
            </a:r>
            <a:r>
              <a:rPr lang="en-US" dirty="0" err="1"/>
              <a:t>vesszük</a:t>
            </a:r>
            <a:r>
              <a:rPr lang="en-US" dirty="0"/>
              <a:t> </a:t>
            </a:r>
            <a:r>
              <a:rPr lang="en-US" dirty="0" err="1"/>
              <a:t>figyelembe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8498644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8DB26-D9AD-4C72-8A84-969AE66DF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5.1 – Bagging (bootstrap aggregating)</a:t>
            </a:r>
            <a:endParaRPr lang="hu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39918-4791-4D50-9612-D08E031B8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bagging </a:t>
            </a:r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dirty="0" err="1"/>
              <a:t>olyan</a:t>
            </a:r>
            <a:r>
              <a:rPr lang="en-US" dirty="0"/>
              <a:t> ensemble </a:t>
            </a:r>
            <a:r>
              <a:rPr lang="en-US" dirty="0" err="1"/>
              <a:t>technika</a:t>
            </a:r>
            <a:r>
              <a:rPr lang="en-US" dirty="0"/>
              <a:t>, </a:t>
            </a:r>
            <a:r>
              <a:rPr lang="en-US" dirty="0" err="1"/>
              <a:t>ami</a:t>
            </a:r>
            <a:r>
              <a:rPr lang="en-US" dirty="0"/>
              <a:t> </a:t>
            </a:r>
            <a:r>
              <a:rPr lang="en-US" dirty="0" err="1"/>
              <a:t>először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eredeti</a:t>
            </a:r>
            <a:r>
              <a:rPr lang="en-US" dirty="0"/>
              <a:t> </a:t>
            </a:r>
            <a:r>
              <a:rPr lang="en-US" dirty="0" err="1"/>
              <a:t>mintából</a:t>
            </a:r>
            <a:r>
              <a:rPr lang="en-US" dirty="0"/>
              <a:t> bootstrapping </a:t>
            </a:r>
            <a:r>
              <a:rPr lang="en-US" dirty="0" err="1"/>
              <a:t>segítségével</a:t>
            </a:r>
            <a:r>
              <a:rPr lang="en-US" dirty="0"/>
              <a:t> </a:t>
            </a:r>
            <a:r>
              <a:rPr lang="en-US" dirty="0" err="1"/>
              <a:t>további</a:t>
            </a:r>
            <a:r>
              <a:rPr lang="en-US" dirty="0"/>
              <a:t> </a:t>
            </a:r>
            <a:r>
              <a:rPr lang="en-US" i="1" dirty="0"/>
              <a:t>m</a:t>
            </a:r>
            <a:r>
              <a:rPr lang="en-US" dirty="0"/>
              <a:t> </a:t>
            </a:r>
            <a:r>
              <a:rPr lang="en-US" dirty="0" err="1"/>
              <a:t>mintát</a:t>
            </a:r>
            <a:r>
              <a:rPr lang="en-US" dirty="0"/>
              <a:t> </a:t>
            </a:r>
            <a:r>
              <a:rPr lang="en-US" dirty="0" err="1"/>
              <a:t>generál</a:t>
            </a:r>
            <a:endParaRPr lang="en-US" dirty="0"/>
          </a:p>
          <a:p>
            <a:r>
              <a:rPr lang="en-US" dirty="0"/>
              <a:t>Minden </a:t>
            </a:r>
            <a:r>
              <a:rPr lang="en-US" dirty="0" err="1"/>
              <a:t>egyes</a:t>
            </a:r>
            <a:r>
              <a:rPr lang="en-US" dirty="0"/>
              <a:t> bootstrap </a:t>
            </a:r>
            <a:r>
              <a:rPr lang="en-US" dirty="0" err="1"/>
              <a:t>mintán</a:t>
            </a:r>
            <a:r>
              <a:rPr lang="en-US" dirty="0"/>
              <a:t> </a:t>
            </a:r>
            <a:r>
              <a:rPr lang="en-US" dirty="0" err="1"/>
              <a:t>betanítjuk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általunk</a:t>
            </a:r>
            <a:r>
              <a:rPr lang="en-US" dirty="0"/>
              <a:t> </a:t>
            </a:r>
            <a:r>
              <a:rPr lang="en-US" dirty="0" err="1"/>
              <a:t>kiválasztott</a:t>
            </a:r>
            <a:r>
              <a:rPr lang="en-US" dirty="0"/>
              <a:t> </a:t>
            </a:r>
            <a:r>
              <a:rPr lang="en-US" dirty="0" err="1"/>
              <a:t>tanuló</a:t>
            </a:r>
            <a:r>
              <a:rPr lang="en-US" dirty="0"/>
              <a:t> </a:t>
            </a:r>
            <a:r>
              <a:rPr lang="en-US" dirty="0" err="1"/>
              <a:t>algoritmust</a:t>
            </a:r>
            <a:r>
              <a:rPr lang="en-US" dirty="0"/>
              <a:t>, </a:t>
            </a:r>
            <a:r>
              <a:rPr lang="en-US" dirty="0" err="1"/>
              <a:t>így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ensemble-ben </a:t>
            </a:r>
            <a:r>
              <a:rPr lang="en-US" i="1" dirty="0"/>
              <a:t>m </a:t>
            </a:r>
            <a:r>
              <a:rPr lang="en-US" dirty="0" err="1"/>
              <a:t>darab</a:t>
            </a:r>
            <a:r>
              <a:rPr lang="en-US" dirty="0"/>
              <a:t> </a:t>
            </a:r>
            <a:r>
              <a:rPr lang="en-US" dirty="0" err="1"/>
              <a:t>modellünk</a:t>
            </a:r>
            <a:r>
              <a:rPr lang="en-US" dirty="0"/>
              <a:t> </a:t>
            </a:r>
            <a:r>
              <a:rPr lang="en-US" dirty="0" err="1"/>
              <a:t>lesz</a:t>
            </a:r>
            <a:endParaRPr lang="en-US" dirty="0"/>
          </a:p>
          <a:p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egyes</a:t>
            </a:r>
            <a:r>
              <a:rPr lang="en-US" dirty="0"/>
              <a:t> </a:t>
            </a:r>
            <a:r>
              <a:rPr lang="en-US" dirty="0" err="1"/>
              <a:t>modellek</a:t>
            </a:r>
            <a:r>
              <a:rPr lang="en-US" dirty="0"/>
              <a:t> </a:t>
            </a:r>
            <a:r>
              <a:rPr lang="en-US" dirty="0" err="1"/>
              <a:t>ugyanakkora</a:t>
            </a:r>
            <a:r>
              <a:rPr lang="en-US" dirty="0"/>
              <a:t> </a:t>
            </a:r>
            <a:r>
              <a:rPr lang="en-US" dirty="0" err="1"/>
              <a:t>súllyal</a:t>
            </a:r>
            <a:r>
              <a:rPr lang="en-US" dirty="0"/>
              <a:t> </a:t>
            </a:r>
            <a:r>
              <a:rPr lang="en-US" dirty="0" err="1"/>
              <a:t>szavaznak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osztályozási</a:t>
            </a:r>
            <a:r>
              <a:rPr lang="en-US" dirty="0"/>
              <a:t> </a:t>
            </a:r>
            <a:r>
              <a:rPr lang="en-US" dirty="0" err="1"/>
              <a:t>címkére</a:t>
            </a:r>
            <a:endParaRPr lang="en-US" dirty="0"/>
          </a:p>
          <a:p>
            <a:r>
              <a:rPr lang="en-US" dirty="0"/>
              <a:t>Ha </a:t>
            </a:r>
            <a:r>
              <a:rPr lang="en-US" dirty="0" err="1"/>
              <a:t>regresszióra</a:t>
            </a:r>
            <a:r>
              <a:rPr lang="en-US" dirty="0"/>
              <a:t> </a:t>
            </a:r>
            <a:r>
              <a:rPr lang="en-US" dirty="0" err="1"/>
              <a:t>használtuk</a:t>
            </a:r>
            <a:r>
              <a:rPr lang="en-US" dirty="0"/>
              <a:t>, </a:t>
            </a:r>
            <a:r>
              <a:rPr lang="en-US" dirty="0" err="1"/>
              <a:t>akkor</a:t>
            </a:r>
            <a:r>
              <a:rPr lang="en-US" dirty="0"/>
              <a:t> a </a:t>
            </a:r>
            <a:r>
              <a:rPr lang="en-US" dirty="0" err="1"/>
              <a:t>kapott</a:t>
            </a:r>
            <a:r>
              <a:rPr lang="en-US" dirty="0"/>
              <a:t> </a:t>
            </a:r>
            <a:r>
              <a:rPr lang="en-US" dirty="0" err="1"/>
              <a:t>számok</a:t>
            </a:r>
            <a:r>
              <a:rPr lang="en-US" dirty="0"/>
              <a:t> </a:t>
            </a:r>
            <a:r>
              <a:rPr lang="en-US" dirty="0" err="1"/>
              <a:t>átlagát</a:t>
            </a:r>
            <a:r>
              <a:rPr lang="en-US" dirty="0"/>
              <a:t> </a:t>
            </a:r>
            <a:r>
              <a:rPr lang="en-US" dirty="0" err="1"/>
              <a:t>vesszük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919229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18E24-9312-43DF-8FCD-6FE1A0C62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5.2 – Boosting</a:t>
            </a:r>
            <a:endParaRPr lang="hu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86027-4D92-4C44-A8E2-4937F4491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 boosting </a:t>
            </a:r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dirty="0" err="1"/>
              <a:t>elég</a:t>
            </a:r>
            <a:r>
              <a:rPr lang="en-US" dirty="0"/>
              <a:t> </a:t>
            </a:r>
            <a:r>
              <a:rPr lang="en-US" dirty="0" err="1"/>
              <a:t>szélsőséges</a:t>
            </a:r>
            <a:r>
              <a:rPr lang="en-US" dirty="0"/>
              <a:t> </a:t>
            </a:r>
            <a:r>
              <a:rPr lang="en-US" dirty="0" err="1"/>
              <a:t>esetét</a:t>
            </a:r>
            <a:r>
              <a:rPr lang="en-US" dirty="0"/>
              <a:t> </a:t>
            </a:r>
            <a:r>
              <a:rPr lang="en-US" dirty="0" err="1"/>
              <a:t>mutatjuk</a:t>
            </a:r>
            <a:r>
              <a:rPr lang="en-US" dirty="0"/>
              <a:t> </a:t>
            </a:r>
            <a:r>
              <a:rPr lang="en-US" dirty="0" err="1"/>
              <a:t>itt</a:t>
            </a:r>
            <a:r>
              <a:rPr lang="en-US" dirty="0"/>
              <a:t> be</a:t>
            </a:r>
          </a:p>
          <a:p>
            <a:r>
              <a:rPr lang="en-US" dirty="0" err="1"/>
              <a:t>Az</a:t>
            </a:r>
            <a:r>
              <a:rPr lang="en-US" dirty="0"/>
              <a:t> ensemble-t </a:t>
            </a:r>
            <a:r>
              <a:rPr lang="en-US" dirty="0" err="1"/>
              <a:t>inkrementálisan</a:t>
            </a:r>
            <a:r>
              <a:rPr lang="en-US" dirty="0"/>
              <a:t> </a:t>
            </a:r>
            <a:r>
              <a:rPr lang="en-US" dirty="0" err="1"/>
              <a:t>építjük</a:t>
            </a:r>
            <a:r>
              <a:rPr lang="en-US" dirty="0"/>
              <a:t> </a:t>
            </a:r>
            <a:r>
              <a:rPr lang="en-US" dirty="0" err="1"/>
              <a:t>fel</a:t>
            </a:r>
            <a:r>
              <a:rPr lang="en-US" dirty="0"/>
              <a:t> </a:t>
            </a:r>
            <a:r>
              <a:rPr lang="en-US" dirty="0" err="1"/>
              <a:t>iterációnként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adathalmazt</a:t>
            </a:r>
            <a:r>
              <a:rPr lang="en-US" dirty="0"/>
              <a:t> </a:t>
            </a:r>
            <a:r>
              <a:rPr lang="en-US" dirty="0" err="1"/>
              <a:t>véletlenszer</a:t>
            </a:r>
            <a:r>
              <a:rPr lang="hu-HU" dirty="0"/>
              <a:t>ű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tanító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teszthalmazra</a:t>
            </a:r>
            <a:r>
              <a:rPr lang="en-US" dirty="0"/>
              <a:t> </a:t>
            </a:r>
            <a:r>
              <a:rPr lang="en-US" dirty="0" err="1"/>
              <a:t>bontjuk</a:t>
            </a:r>
            <a:r>
              <a:rPr lang="en-US" dirty="0"/>
              <a:t> </a:t>
            </a:r>
            <a:r>
              <a:rPr lang="en-US" dirty="0" err="1"/>
              <a:t>föl</a:t>
            </a:r>
            <a:endParaRPr lang="en-US" dirty="0"/>
          </a:p>
          <a:p>
            <a:pPr lvl="1"/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dirty="0" err="1"/>
              <a:t>tanuló</a:t>
            </a:r>
            <a:r>
              <a:rPr lang="en-US" dirty="0"/>
              <a:t> </a:t>
            </a:r>
            <a:r>
              <a:rPr lang="en-US" dirty="0" err="1"/>
              <a:t>algoritmust</a:t>
            </a:r>
            <a:r>
              <a:rPr lang="en-US" dirty="0"/>
              <a:t> </a:t>
            </a:r>
            <a:r>
              <a:rPr lang="en-US" dirty="0" err="1"/>
              <a:t>betanítunk</a:t>
            </a:r>
            <a:r>
              <a:rPr lang="en-US" dirty="0"/>
              <a:t>, </a:t>
            </a:r>
            <a:r>
              <a:rPr lang="en-US" dirty="0" err="1"/>
              <a:t>majd</a:t>
            </a:r>
            <a:r>
              <a:rPr lang="en-US" dirty="0"/>
              <a:t> a </a:t>
            </a:r>
            <a:r>
              <a:rPr lang="en-US" dirty="0" err="1"/>
              <a:t>teszthalmazon</a:t>
            </a:r>
            <a:r>
              <a:rPr lang="en-US" dirty="0"/>
              <a:t> </a:t>
            </a:r>
            <a:r>
              <a:rPr lang="en-US" dirty="0" err="1"/>
              <a:t>ellenőrizzük</a:t>
            </a:r>
            <a:endParaRPr lang="en-US" dirty="0"/>
          </a:p>
          <a:p>
            <a:pPr lvl="1"/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így</a:t>
            </a:r>
            <a:r>
              <a:rPr lang="en-US" dirty="0"/>
              <a:t> </a:t>
            </a:r>
            <a:r>
              <a:rPr lang="en-US" dirty="0" err="1"/>
              <a:t>kapott</a:t>
            </a:r>
            <a:r>
              <a:rPr lang="en-US" dirty="0"/>
              <a:t> </a:t>
            </a:r>
            <a:r>
              <a:rPr lang="en-US" dirty="0" err="1"/>
              <a:t>modellt</a:t>
            </a:r>
            <a:r>
              <a:rPr lang="en-US" dirty="0"/>
              <a:t> </a:t>
            </a:r>
            <a:r>
              <a:rPr lang="en-US" dirty="0" err="1"/>
              <a:t>berakjuk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ensemble-be</a:t>
            </a:r>
          </a:p>
          <a:p>
            <a:pPr lvl="1"/>
            <a:r>
              <a:rPr lang="en-US" dirty="0" err="1"/>
              <a:t>Azokat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adatpontokat</a:t>
            </a:r>
            <a:r>
              <a:rPr lang="en-US" dirty="0"/>
              <a:t> </a:t>
            </a:r>
            <a:r>
              <a:rPr lang="en-US" dirty="0" err="1"/>
              <a:t>kidobjuk</a:t>
            </a:r>
            <a:r>
              <a:rPr lang="en-US" dirty="0"/>
              <a:t> a </a:t>
            </a:r>
            <a:r>
              <a:rPr lang="en-US" dirty="0" err="1"/>
              <a:t>teszthalmazból</a:t>
            </a:r>
            <a:r>
              <a:rPr lang="en-US" dirty="0"/>
              <a:t>, </a:t>
            </a:r>
            <a:r>
              <a:rPr lang="en-US" dirty="0" err="1"/>
              <a:t>amiket</a:t>
            </a:r>
            <a:r>
              <a:rPr lang="en-US" dirty="0"/>
              <a:t> </a:t>
            </a:r>
            <a:r>
              <a:rPr lang="en-US" dirty="0" err="1"/>
              <a:t>jól</a:t>
            </a:r>
            <a:r>
              <a:rPr lang="en-US" dirty="0"/>
              <a:t> </a:t>
            </a:r>
            <a:r>
              <a:rPr lang="en-US" dirty="0" err="1"/>
              <a:t>eltalált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ensemble, </a:t>
            </a:r>
            <a:r>
              <a:rPr lang="en-US" dirty="0" err="1"/>
              <a:t>majd</a:t>
            </a:r>
            <a:r>
              <a:rPr lang="en-US" dirty="0"/>
              <a:t> a </a:t>
            </a:r>
            <a:r>
              <a:rPr lang="en-US" dirty="0" err="1"/>
              <a:t>tanító</a:t>
            </a:r>
            <a:r>
              <a:rPr lang="en-US" dirty="0"/>
              <a:t> </a:t>
            </a:r>
            <a:r>
              <a:rPr lang="en-US" dirty="0" err="1"/>
              <a:t>halmazt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a </a:t>
            </a:r>
            <a:r>
              <a:rPr lang="en-US" dirty="0" err="1"/>
              <a:t>megmaradt</a:t>
            </a:r>
            <a:r>
              <a:rPr lang="en-US" dirty="0"/>
              <a:t> </a:t>
            </a:r>
            <a:r>
              <a:rPr lang="en-US" dirty="0" err="1"/>
              <a:t>teszthalmazt</a:t>
            </a:r>
            <a:r>
              <a:rPr lang="en-US" dirty="0"/>
              <a:t> </a:t>
            </a:r>
            <a:r>
              <a:rPr lang="en-US" dirty="0" err="1"/>
              <a:t>összeolvasztva</a:t>
            </a:r>
            <a:r>
              <a:rPr lang="en-US" dirty="0"/>
              <a:t> </a:t>
            </a:r>
            <a:r>
              <a:rPr lang="en-US" dirty="0" err="1"/>
              <a:t>kapjuk</a:t>
            </a:r>
            <a:r>
              <a:rPr lang="en-US" dirty="0"/>
              <a:t> a </a:t>
            </a:r>
            <a:r>
              <a:rPr lang="en-US" dirty="0" err="1"/>
              <a:t>következő</a:t>
            </a:r>
            <a:r>
              <a:rPr lang="en-US" dirty="0"/>
              <a:t> </a:t>
            </a:r>
            <a:r>
              <a:rPr lang="en-US" dirty="0" err="1"/>
              <a:t>iterációhoz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adathalmazt</a:t>
            </a:r>
            <a:endParaRPr lang="en-US" dirty="0"/>
          </a:p>
          <a:p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alapvető</a:t>
            </a:r>
            <a:r>
              <a:rPr lang="en-US" dirty="0"/>
              <a:t> </a:t>
            </a:r>
            <a:r>
              <a:rPr lang="en-US" dirty="0" err="1"/>
              <a:t>ötlet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, </a:t>
            </a:r>
            <a:r>
              <a:rPr lang="en-US" dirty="0" err="1"/>
              <a:t>hogy</a:t>
            </a:r>
            <a:r>
              <a:rPr lang="en-US" dirty="0"/>
              <a:t> </a:t>
            </a:r>
            <a:r>
              <a:rPr lang="en-US" dirty="0" err="1"/>
              <a:t>minden</a:t>
            </a:r>
            <a:r>
              <a:rPr lang="en-US" dirty="0"/>
              <a:t> </a:t>
            </a:r>
            <a:r>
              <a:rPr lang="en-US" dirty="0" err="1"/>
              <a:t>egyes</a:t>
            </a:r>
            <a:r>
              <a:rPr lang="en-US" dirty="0"/>
              <a:t> </a:t>
            </a:r>
            <a:r>
              <a:rPr lang="en-US" dirty="0" err="1"/>
              <a:t>iterációban</a:t>
            </a:r>
            <a:r>
              <a:rPr lang="en-US" dirty="0"/>
              <a:t> </a:t>
            </a:r>
            <a:r>
              <a:rPr lang="en-US" dirty="0" err="1"/>
              <a:t>azok</a:t>
            </a:r>
            <a:r>
              <a:rPr lang="en-US" dirty="0"/>
              <a:t> a </a:t>
            </a:r>
            <a:r>
              <a:rPr lang="en-US" dirty="0" err="1"/>
              <a:t>pontok</a:t>
            </a:r>
            <a:r>
              <a:rPr lang="en-US" dirty="0"/>
              <a:t> </a:t>
            </a:r>
            <a:r>
              <a:rPr lang="en-US" dirty="0" err="1"/>
              <a:t>válnak</a:t>
            </a:r>
            <a:r>
              <a:rPr lang="en-US" dirty="0"/>
              <a:t> </a:t>
            </a:r>
            <a:r>
              <a:rPr lang="en-US" dirty="0" err="1"/>
              <a:t>hangsúlyosabbá</a:t>
            </a:r>
            <a:r>
              <a:rPr lang="en-US" dirty="0"/>
              <a:t>, </a:t>
            </a:r>
            <a:r>
              <a:rPr lang="en-US" dirty="0" err="1"/>
              <a:t>amiket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eddig</a:t>
            </a:r>
            <a:r>
              <a:rPr lang="en-US" dirty="0"/>
              <a:t> </a:t>
            </a:r>
            <a:r>
              <a:rPr lang="en-US" dirty="0" err="1"/>
              <a:t>modellek</a:t>
            </a:r>
            <a:r>
              <a:rPr lang="en-US" dirty="0"/>
              <a:t> </a:t>
            </a:r>
            <a:r>
              <a:rPr lang="en-US" dirty="0" err="1"/>
              <a:t>rosszul</a:t>
            </a:r>
            <a:r>
              <a:rPr lang="en-US" dirty="0"/>
              <a:t> </a:t>
            </a:r>
            <a:r>
              <a:rPr lang="en-US" dirty="0" err="1"/>
              <a:t>tudtak</a:t>
            </a:r>
            <a:r>
              <a:rPr lang="en-US" dirty="0"/>
              <a:t> </a:t>
            </a:r>
            <a:r>
              <a:rPr lang="en-US" dirty="0" err="1"/>
              <a:t>megtanulni</a:t>
            </a:r>
            <a:endParaRPr lang="en-US" dirty="0"/>
          </a:p>
          <a:p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iterációkat</a:t>
            </a:r>
            <a:r>
              <a:rPr lang="en-US" dirty="0"/>
              <a:t> </a:t>
            </a:r>
            <a:r>
              <a:rPr lang="en-US" dirty="0" err="1"/>
              <a:t>addig</a:t>
            </a:r>
            <a:r>
              <a:rPr lang="en-US" dirty="0"/>
              <a:t> </a:t>
            </a:r>
            <a:r>
              <a:rPr lang="en-US" dirty="0" err="1"/>
              <a:t>ismételhetjük</a:t>
            </a:r>
            <a:r>
              <a:rPr lang="en-US" dirty="0"/>
              <a:t>, </a:t>
            </a:r>
            <a:r>
              <a:rPr lang="en-US" dirty="0" err="1"/>
              <a:t>amíg</a:t>
            </a:r>
            <a:r>
              <a:rPr lang="en-US" dirty="0"/>
              <a:t> el </a:t>
            </a:r>
            <a:r>
              <a:rPr lang="en-US" dirty="0" err="1"/>
              <a:t>nem</a:t>
            </a:r>
            <a:r>
              <a:rPr lang="en-US" dirty="0"/>
              <a:t> fogy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adathalmaz</a:t>
            </a:r>
            <a:r>
              <a:rPr lang="en-US" dirty="0"/>
              <a:t>, </a:t>
            </a:r>
            <a:r>
              <a:rPr lang="en-US" dirty="0" err="1"/>
              <a:t>vagy</a:t>
            </a:r>
            <a:r>
              <a:rPr lang="en-US" dirty="0"/>
              <a:t> el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érünk</a:t>
            </a:r>
            <a:r>
              <a:rPr lang="en-US" dirty="0"/>
              <a:t> </a:t>
            </a:r>
            <a:r>
              <a:rPr lang="en-US" dirty="0" err="1"/>
              <a:t>egy</a:t>
            </a:r>
            <a:r>
              <a:rPr lang="en-US" dirty="0"/>
              <a:t> fix </a:t>
            </a:r>
            <a:r>
              <a:rPr lang="en-US" dirty="0" err="1"/>
              <a:t>számú</a:t>
            </a:r>
            <a:r>
              <a:rPr lang="en-US" dirty="0"/>
              <a:t> </a:t>
            </a:r>
            <a:r>
              <a:rPr lang="en-US" dirty="0" err="1"/>
              <a:t>iterációt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0482338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675A6-D121-4987-B614-E7E8278B3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5.3 – </a:t>
            </a:r>
            <a:r>
              <a:rPr lang="en-US" dirty="0" err="1"/>
              <a:t>Példa</a:t>
            </a:r>
            <a:r>
              <a:rPr lang="en-US" dirty="0"/>
              <a:t>: </a:t>
            </a:r>
            <a:r>
              <a:rPr lang="en-US" dirty="0" err="1"/>
              <a:t>Döntési</a:t>
            </a:r>
            <a:r>
              <a:rPr lang="en-US" dirty="0"/>
              <a:t> </a:t>
            </a:r>
            <a:r>
              <a:rPr lang="en-US" dirty="0" err="1"/>
              <a:t>fák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random forest</a:t>
            </a:r>
            <a:endParaRPr lang="hu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49677-00B3-47D8-94CC-5CF50D9A33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döntési</a:t>
            </a:r>
            <a:r>
              <a:rPr lang="en-US" dirty="0"/>
              <a:t> </a:t>
            </a:r>
            <a:r>
              <a:rPr lang="en-US" dirty="0" err="1"/>
              <a:t>fák</a:t>
            </a:r>
            <a:r>
              <a:rPr lang="en-US" dirty="0"/>
              <a:t> </a:t>
            </a:r>
            <a:r>
              <a:rPr lang="en-US" dirty="0" err="1"/>
              <a:t>olyan</a:t>
            </a:r>
            <a:r>
              <a:rPr lang="en-US" dirty="0"/>
              <a:t> </a:t>
            </a:r>
            <a:r>
              <a:rPr lang="en-US" dirty="0" err="1"/>
              <a:t>tanuló</a:t>
            </a:r>
            <a:r>
              <a:rPr lang="en-US" dirty="0"/>
              <a:t> </a:t>
            </a:r>
            <a:r>
              <a:rPr lang="en-US" dirty="0" err="1"/>
              <a:t>algoritmusok</a:t>
            </a:r>
            <a:r>
              <a:rPr lang="en-US" dirty="0"/>
              <a:t>, </a:t>
            </a:r>
            <a:r>
              <a:rPr lang="en-US" dirty="0" err="1"/>
              <a:t>amelyek</a:t>
            </a:r>
            <a:r>
              <a:rPr lang="en-US" dirty="0"/>
              <a:t> mind </a:t>
            </a:r>
            <a:r>
              <a:rPr lang="en-US" dirty="0" err="1"/>
              <a:t>osztályozásra</a:t>
            </a:r>
            <a:r>
              <a:rPr lang="en-US" dirty="0"/>
              <a:t>, mind </a:t>
            </a:r>
            <a:r>
              <a:rPr lang="en-US" dirty="0" err="1"/>
              <a:t>regresszióra</a:t>
            </a:r>
            <a:r>
              <a:rPr lang="en-US" dirty="0"/>
              <a:t> </a:t>
            </a:r>
            <a:r>
              <a:rPr lang="en-US" dirty="0" err="1"/>
              <a:t>alkalmasak</a:t>
            </a:r>
            <a:r>
              <a:rPr lang="en-US" dirty="0"/>
              <a:t> </a:t>
            </a:r>
            <a:r>
              <a:rPr lang="en-US" dirty="0" err="1"/>
              <a:t>lehetnek</a:t>
            </a:r>
            <a:endParaRPr lang="en-US" dirty="0"/>
          </a:p>
          <a:p>
            <a:r>
              <a:rPr lang="en-US" dirty="0" err="1"/>
              <a:t>Több</a:t>
            </a:r>
            <a:r>
              <a:rPr lang="en-US" dirty="0"/>
              <a:t> </a:t>
            </a:r>
            <a:r>
              <a:rPr lang="en-US" dirty="0" err="1"/>
              <a:t>típusuk</a:t>
            </a:r>
            <a:r>
              <a:rPr lang="en-US" dirty="0"/>
              <a:t> van, a </a:t>
            </a:r>
            <a:r>
              <a:rPr lang="en-US" dirty="0" err="1"/>
              <a:t>legismertebbek</a:t>
            </a:r>
            <a:r>
              <a:rPr lang="en-US" dirty="0"/>
              <a:t>: ID3, C4.5, CART, CHAID</a:t>
            </a:r>
          </a:p>
          <a:p>
            <a:r>
              <a:rPr lang="en-US" dirty="0"/>
              <a:t>A </a:t>
            </a:r>
            <a:r>
              <a:rPr lang="en-US" dirty="0" err="1"/>
              <a:t>döntési</a:t>
            </a:r>
            <a:r>
              <a:rPr lang="en-US" dirty="0"/>
              <a:t> fa </a:t>
            </a:r>
            <a:r>
              <a:rPr lang="en-US" dirty="0" err="1"/>
              <a:t>egyszerű</a:t>
            </a:r>
            <a:r>
              <a:rPr lang="en-US" dirty="0"/>
              <a:t> </a:t>
            </a:r>
            <a:r>
              <a:rPr lang="en-US" dirty="0" err="1"/>
              <a:t>szabályokat</a:t>
            </a:r>
            <a:r>
              <a:rPr lang="en-US" dirty="0"/>
              <a:t> </a:t>
            </a:r>
            <a:r>
              <a:rPr lang="en-US" dirty="0" err="1"/>
              <a:t>határoz</a:t>
            </a:r>
            <a:r>
              <a:rPr lang="en-US" dirty="0"/>
              <a:t> meg, </a:t>
            </a:r>
            <a:r>
              <a:rPr lang="en-US" dirty="0" err="1"/>
              <a:t>amik</a:t>
            </a:r>
            <a:r>
              <a:rPr lang="en-US" dirty="0"/>
              <a:t> </a:t>
            </a:r>
            <a:r>
              <a:rPr lang="en-US" dirty="0" err="1"/>
              <a:t>mentén</a:t>
            </a:r>
            <a:r>
              <a:rPr lang="en-US" dirty="0"/>
              <a:t> </a:t>
            </a:r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dirty="0" err="1"/>
              <a:t>adatpont</a:t>
            </a:r>
            <a:r>
              <a:rPr lang="en-US" dirty="0"/>
              <a:t> </a:t>
            </a:r>
            <a:r>
              <a:rPr lang="en-US" dirty="0" err="1"/>
              <a:t>osztálya</a:t>
            </a:r>
            <a:r>
              <a:rPr lang="en-US" dirty="0"/>
              <a:t> </a:t>
            </a:r>
            <a:r>
              <a:rPr lang="en-US" dirty="0" err="1"/>
              <a:t>meghatározható</a:t>
            </a:r>
            <a:endParaRPr lang="en-US" dirty="0"/>
          </a:p>
          <a:p>
            <a:r>
              <a:rPr lang="en-US" dirty="0"/>
              <a:t>A </a:t>
            </a:r>
            <a:r>
              <a:rPr lang="en-US" dirty="0" err="1"/>
              <a:t>döntési</a:t>
            </a:r>
            <a:r>
              <a:rPr lang="en-US" dirty="0"/>
              <a:t> fa </a:t>
            </a:r>
            <a:r>
              <a:rPr lang="en-US" dirty="0" err="1"/>
              <a:t>csomópontjai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alábbiakat</a:t>
            </a:r>
            <a:r>
              <a:rPr lang="en-US" dirty="0"/>
              <a:t> </a:t>
            </a:r>
            <a:r>
              <a:rPr lang="en-US" dirty="0" err="1"/>
              <a:t>mutat</a:t>
            </a:r>
            <a:r>
              <a:rPr lang="en-US" dirty="0"/>
              <a:t>(hat)</a:t>
            </a:r>
            <a:r>
              <a:rPr lang="en-US" dirty="0" err="1"/>
              <a:t>ják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adott</a:t>
            </a:r>
            <a:r>
              <a:rPr lang="en-US" dirty="0"/>
              <a:t> </a:t>
            </a:r>
            <a:r>
              <a:rPr lang="en-US" dirty="0" err="1"/>
              <a:t>csomópont</a:t>
            </a:r>
            <a:r>
              <a:rPr lang="en-US" dirty="0"/>
              <a:t> </a:t>
            </a:r>
            <a:r>
              <a:rPr lang="en-US" dirty="0" err="1"/>
              <a:t>osztálycímkéje</a:t>
            </a:r>
            <a:endParaRPr lang="en-US" dirty="0"/>
          </a:p>
          <a:p>
            <a:pPr lvl="1"/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adott</a:t>
            </a:r>
            <a:r>
              <a:rPr lang="en-US" dirty="0"/>
              <a:t> </a:t>
            </a:r>
            <a:r>
              <a:rPr lang="en-US" dirty="0" err="1"/>
              <a:t>csomópontban</a:t>
            </a:r>
            <a:r>
              <a:rPr lang="en-US" dirty="0"/>
              <a:t> </a:t>
            </a:r>
            <a:r>
              <a:rPr lang="en-US" dirty="0" err="1"/>
              <a:t>található</a:t>
            </a:r>
            <a:r>
              <a:rPr lang="en-US" dirty="0"/>
              <a:t> </a:t>
            </a:r>
            <a:r>
              <a:rPr lang="en-US" dirty="0" err="1"/>
              <a:t>adatpontok</a:t>
            </a:r>
            <a:r>
              <a:rPr lang="en-US" dirty="0"/>
              <a:t> </a:t>
            </a:r>
            <a:r>
              <a:rPr lang="en-US" dirty="0" err="1"/>
              <a:t>közül</a:t>
            </a:r>
            <a:r>
              <a:rPr lang="en-US" dirty="0"/>
              <a:t> </a:t>
            </a:r>
            <a:r>
              <a:rPr lang="en-US" dirty="0" err="1"/>
              <a:t>hány</a:t>
            </a:r>
            <a:r>
              <a:rPr lang="en-US" dirty="0"/>
              <a:t> </a:t>
            </a:r>
            <a:r>
              <a:rPr lang="en-US" dirty="0" err="1"/>
              <a:t>százalék</a:t>
            </a:r>
            <a:r>
              <a:rPr lang="en-US" dirty="0"/>
              <a:t> </a:t>
            </a:r>
            <a:r>
              <a:rPr lang="en-US" dirty="0" err="1"/>
              <a:t>tartozik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egyes</a:t>
            </a:r>
            <a:r>
              <a:rPr lang="en-US" dirty="0"/>
              <a:t> </a:t>
            </a:r>
            <a:r>
              <a:rPr lang="en-US" dirty="0" err="1"/>
              <a:t>osztályokba</a:t>
            </a:r>
            <a:endParaRPr lang="en-US" dirty="0"/>
          </a:p>
          <a:p>
            <a:pPr lvl="1"/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adott</a:t>
            </a:r>
            <a:r>
              <a:rPr lang="en-US" dirty="0"/>
              <a:t> </a:t>
            </a:r>
            <a:r>
              <a:rPr lang="en-US" dirty="0" err="1"/>
              <a:t>csomópontba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összes</a:t>
            </a:r>
            <a:r>
              <a:rPr lang="en-US" dirty="0"/>
              <a:t> </a:t>
            </a:r>
            <a:r>
              <a:rPr lang="en-US" dirty="0" err="1"/>
              <a:t>adatpont</a:t>
            </a:r>
            <a:r>
              <a:rPr lang="en-US" dirty="0"/>
              <a:t> </a:t>
            </a:r>
            <a:r>
              <a:rPr lang="en-US" dirty="0" err="1"/>
              <a:t>hány</a:t>
            </a:r>
            <a:r>
              <a:rPr lang="en-US" dirty="0"/>
              <a:t> </a:t>
            </a:r>
            <a:r>
              <a:rPr lang="en-US" dirty="0" err="1"/>
              <a:t>százaléka</a:t>
            </a:r>
            <a:r>
              <a:rPr lang="en-US" dirty="0"/>
              <a:t> </a:t>
            </a:r>
            <a:r>
              <a:rPr lang="en-US" dirty="0" err="1"/>
              <a:t>tartozik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6916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396BF-97FF-4033-A95C-96D499F29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5.3 – </a:t>
            </a:r>
            <a:r>
              <a:rPr lang="en-US" dirty="0" err="1"/>
              <a:t>Példa</a:t>
            </a:r>
            <a:r>
              <a:rPr lang="en-US" dirty="0"/>
              <a:t>: </a:t>
            </a:r>
            <a:r>
              <a:rPr lang="en-US" dirty="0" err="1"/>
              <a:t>Döntési</a:t>
            </a:r>
            <a:r>
              <a:rPr lang="en-US" dirty="0"/>
              <a:t> </a:t>
            </a:r>
            <a:r>
              <a:rPr lang="en-US" dirty="0" err="1"/>
              <a:t>fák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random forest</a:t>
            </a:r>
            <a:endParaRPr lang="hu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0A004-479C-4A96-8676-11B1D29DF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</a:t>
            </a:r>
            <a:r>
              <a:rPr lang="en-US" dirty="0" err="1"/>
              <a:t>döntési</a:t>
            </a:r>
            <a:r>
              <a:rPr lang="en-US" dirty="0"/>
              <a:t> fa </a:t>
            </a:r>
            <a:r>
              <a:rPr lang="en-US" dirty="0" err="1"/>
              <a:t>segítségével</a:t>
            </a:r>
            <a:r>
              <a:rPr lang="en-US" dirty="0"/>
              <a:t> </a:t>
            </a:r>
            <a:r>
              <a:rPr lang="en-US" dirty="0" err="1"/>
              <a:t>úgy</a:t>
            </a:r>
            <a:r>
              <a:rPr lang="en-US" dirty="0"/>
              <a:t> </a:t>
            </a:r>
            <a:r>
              <a:rPr lang="en-US" dirty="0" err="1"/>
              <a:t>határozzuk</a:t>
            </a:r>
            <a:r>
              <a:rPr lang="en-US" dirty="0"/>
              <a:t> meg </a:t>
            </a:r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dirty="0" err="1"/>
              <a:t>adatpont</a:t>
            </a:r>
            <a:r>
              <a:rPr lang="en-US" dirty="0"/>
              <a:t> </a:t>
            </a:r>
            <a:r>
              <a:rPr lang="en-US" dirty="0" err="1"/>
              <a:t>címkéjét</a:t>
            </a:r>
            <a:r>
              <a:rPr lang="en-US" dirty="0"/>
              <a:t>, </a:t>
            </a:r>
            <a:r>
              <a:rPr lang="en-US" dirty="0" err="1"/>
              <a:t>hogy</a:t>
            </a:r>
            <a:r>
              <a:rPr lang="en-US" dirty="0"/>
              <a:t> a </a:t>
            </a:r>
            <a:r>
              <a:rPr lang="en-US" dirty="0" err="1"/>
              <a:t>fában</a:t>
            </a:r>
            <a:r>
              <a:rPr lang="en-US" dirty="0"/>
              <a:t> a </a:t>
            </a:r>
            <a:r>
              <a:rPr lang="en-US" dirty="0" err="1"/>
              <a:t>szabályok</a:t>
            </a:r>
            <a:r>
              <a:rPr lang="en-US" dirty="0"/>
              <a:t> </a:t>
            </a:r>
            <a:r>
              <a:rPr lang="en-US" dirty="0" err="1"/>
              <a:t>mentén</a:t>
            </a:r>
            <a:r>
              <a:rPr lang="en-US" dirty="0"/>
              <a:t> </a:t>
            </a:r>
            <a:r>
              <a:rPr lang="en-US" dirty="0" err="1"/>
              <a:t>addig</a:t>
            </a:r>
            <a:r>
              <a:rPr lang="en-US" dirty="0"/>
              <a:t> </a:t>
            </a:r>
            <a:r>
              <a:rPr lang="en-US" dirty="0" err="1"/>
              <a:t>lépkedünk</a:t>
            </a:r>
            <a:r>
              <a:rPr lang="en-US" dirty="0"/>
              <a:t>, </a:t>
            </a:r>
            <a:r>
              <a:rPr lang="en-US" dirty="0" err="1"/>
              <a:t>amíg</a:t>
            </a:r>
            <a:r>
              <a:rPr lang="en-US" dirty="0"/>
              <a:t> </a:t>
            </a:r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dirty="0" err="1"/>
              <a:t>levélhez</a:t>
            </a:r>
            <a:r>
              <a:rPr lang="en-US" dirty="0"/>
              <a:t>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érünk</a:t>
            </a:r>
            <a:r>
              <a:rPr lang="en-US" dirty="0"/>
              <a:t> – </a:t>
            </a:r>
            <a:r>
              <a:rPr lang="en-US" dirty="0" err="1"/>
              <a:t>ekkor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adatpont</a:t>
            </a:r>
            <a:r>
              <a:rPr lang="en-US" dirty="0"/>
              <a:t> </a:t>
            </a:r>
            <a:r>
              <a:rPr lang="en-US" dirty="0" err="1"/>
              <a:t>azt</a:t>
            </a:r>
            <a:r>
              <a:rPr lang="en-US" dirty="0"/>
              <a:t> a </a:t>
            </a:r>
            <a:r>
              <a:rPr lang="en-US" dirty="0" err="1"/>
              <a:t>címkét</a:t>
            </a:r>
            <a:r>
              <a:rPr lang="en-US" dirty="0"/>
              <a:t> </a:t>
            </a:r>
            <a:r>
              <a:rPr lang="en-US" dirty="0" err="1"/>
              <a:t>kapja</a:t>
            </a:r>
            <a:r>
              <a:rPr lang="en-US" dirty="0"/>
              <a:t>, </a:t>
            </a:r>
            <a:r>
              <a:rPr lang="en-US" dirty="0" err="1"/>
              <a:t>ami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adott</a:t>
            </a:r>
            <a:r>
              <a:rPr lang="en-US" dirty="0"/>
              <a:t> </a:t>
            </a:r>
            <a:r>
              <a:rPr lang="en-US" dirty="0" err="1"/>
              <a:t>levélben</a:t>
            </a:r>
            <a:r>
              <a:rPr lang="en-US" dirty="0"/>
              <a:t> </a:t>
            </a:r>
            <a:r>
              <a:rPr lang="en-US" dirty="0" err="1"/>
              <a:t>domináns</a:t>
            </a:r>
            <a:endParaRPr lang="en-US" dirty="0"/>
          </a:p>
          <a:p>
            <a:r>
              <a:rPr lang="en-US" dirty="0"/>
              <a:t>Pl. </a:t>
            </a:r>
            <a:r>
              <a:rPr lang="en-US" dirty="0" err="1"/>
              <a:t>adott</a:t>
            </a:r>
            <a:r>
              <a:rPr lang="en-US" dirty="0"/>
              <a:t> </a:t>
            </a:r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dirty="0" err="1"/>
              <a:t>adatsor</a:t>
            </a:r>
            <a:r>
              <a:rPr lang="en-US" dirty="0"/>
              <a:t>, </a:t>
            </a:r>
            <a:r>
              <a:rPr lang="en-US" dirty="0" err="1"/>
              <a:t>ami</a:t>
            </a:r>
            <a:r>
              <a:rPr lang="en-US" dirty="0"/>
              <a:t> </a:t>
            </a:r>
            <a:r>
              <a:rPr lang="en-US" dirty="0" err="1"/>
              <a:t>tartalmazza</a:t>
            </a:r>
            <a:r>
              <a:rPr lang="en-US" dirty="0"/>
              <a:t> a Titanic </a:t>
            </a:r>
            <a:r>
              <a:rPr lang="en-US" dirty="0" err="1"/>
              <a:t>utaslistáját</a:t>
            </a:r>
            <a:r>
              <a:rPr lang="en-US" dirty="0"/>
              <a:t>, </a:t>
            </a:r>
            <a:r>
              <a:rPr lang="en-US" dirty="0" err="1"/>
              <a:t>valamint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alábbi</a:t>
            </a:r>
            <a:r>
              <a:rPr lang="en-US" dirty="0"/>
              <a:t> </a:t>
            </a:r>
            <a:r>
              <a:rPr lang="en-US" dirty="0" err="1"/>
              <a:t>változókat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survival: </a:t>
            </a:r>
            <a:r>
              <a:rPr lang="en-US" dirty="0" err="1"/>
              <a:t>túlélte</a:t>
            </a:r>
            <a:r>
              <a:rPr lang="en-US" dirty="0"/>
              <a:t>-e a </a:t>
            </a:r>
            <a:r>
              <a:rPr lang="en-US" dirty="0" err="1"/>
              <a:t>katasztrófát</a:t>
            </a:r>
            <a:r>
              <a:rPr lang="en-US" dirty="0"/>
              <a:t> (</a:t>
            </a:r>
            <a:r>
              <a:rPr lang="en-US" dirty="0" err="1"/>
              <a:t>osztályozási</a:t>
            </a:r>
            <a:r>
              <a:rPr lang="en-US" dirty="0"/>
              <a:t> </a:t>
            </a:r>
            <a:r>
              <a:rPr lang="en-US" dirty="0" err="1"/>
              <a:t>címke</a:t>
            </a:r>
            <a:r>
              <a:rPr lang="en-US" dirty="0"/>
              <a:t>, {no, yes})</a:t>
            </a:r>
          </a:p>
          <a:p>
            <a:pPr lvl="1"/>
            <a:r>
              <a:rPr lang="en-US" dirty="0" err="1"/>
              <a:t>pclass</a:t>
            </a:r>
            <a:r>
              <a:rPr lang="en-US" dirty="0"/>
              <a:t>: </a:t>
            </a:r>
            <a:r>
              <a:rPr lang="en-US" dirty="0" err="1"/>
              <a:t>milyen</a:t>
            </a:r>
            <a:r>
              <a:rPr lang="en-US" dirty="0"/>
              <a:t> </a:t>
            </a:r>
            <a:r>
              <a:rPr lang="en-US" dirty="0" err="1"/>
              <a:t>osztályra</a:t>
            </a:r>
            <a:r>
              <a:rPr lang="en-US" dirty="0"/>
              <a:t> </a:t>
            </a:r>
            <a:r>
              <a:rPr lang="en-US" dirty="0" err="1"/>
              <a:t>szólt</a:t>
            </a:r>
            <a:r>
              <a:rPr lang="en-US" dirty="0"/>
              <a:t> a </a:t>
            </a:r>
            <a:r>
              <a:rPr lang="en-US" dirty="0" err="1"/>
              <a:t>jegye</a:t>
            </a:r>
            <a:r>
              <a:rPr lang="en-US" dirty="0"/>
              <a:t> {</a:t>
            </a:r>
            <a:r>
              <a:rPr lang="en-US" dirty="0" err="1"/>
              <a:t>első</a:t>
            </a:r>
            <a:r>
              <a:rPr lang="en-US" dirty="0"/>
              <a:t>, </a:t>
            </a:r>
            <a:r>
              <a:rPr lang="en-US" dirty="0" err="1"/>
              <a:t>másod</a:t>
            </a:r>
            <a:r>
              <a:rPr lang="en-US" dirty="0"/>
              <a:t>, </a:t>
            </a:r>
            <a:r>
              <a:rPr lang="en-US" dirty="0" err="1"/>
              <a:t>harmad</a:t>
            </a:r>
            <a:r>
              <a:rPr lang="en-US" dirty="0"/>
              <a:t>}</a:t>
            </a:r>
          </a:p>
          <a:p>
            <a:pPr lvl="1"/>
            <a:r>
              <a:rPr lang="en-US" dirty="0"/>
              <a:t>sex: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utas</a:t>
            </a:r>
            <a:r>
              <a:rPr lang="en-US" dirty="0"/>
              <a:t> </a:t>
            </a:r>
            <a:r>
              <a:rPr lang="en-US" dirty="0" err="1"/>
              <a:t>neme</a:t>
            </a:r>
            <a:r>
              <a:rPr lang="en-US" dirty="0"/>
              <a:t> {</a:t>
            </a:r>
            <a:r>
              <a:rPr lang="en-US" dirty="0" err="1"/>
              <a:t>nő</a:t>
            </a:r>
            <a:r>
              <a:rPr lang="en-US" dirty="0"/>
              <a:t>, </a:t>
            </a:r>
            <a:r>
              <a:rPr lang="en-US" dirty="0" err="1"/>
              <a:t>férfi</a:t>
            </a:r>
            <a:r>
              <a:rPr lang="en-US" dirty="0"/>
              <a:t>}</a:t>
            </a:r>
          </a:p>
          <a:p>
            <a:pPr lvl="1"/>
            <a:r>
              <a:rPr lang="en-US" dirty="0"/>
              <a:t>age: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utas</a:t>
            </a:r>
            <a:r>
              <a:rPr lang="en-US" dirty="0"/>
              <a:t> kora</a:t>
            </a:r>
          </a:p>
          <a:p>
            <a:pPr lvl="1"/>
            <a:r>
              <a:rPr lang="en-US" dirty="0" err="1"/>
              <a:t>familysize</a:t>
            </a:r>
            <a:r>
              <a:rPr lang="en-US" dirty="0"/>
              <a:t>: </a:t>
            </a:r>
            <a:r>
              <a:rPr lang="en-US" dirty="0" err="1"/>
              <a:t>családtagok</a:t>
            </a:r>
            <a:r>
              <a:rPr lang="en-US" dirty="0"/>
              <a:t> </a:t>
            </a:r>
            <a:r>
              <a:rPr lang="en-US" dirty="0" err="1"/>
              <a:t>száma</a:t>
            </a:r>
            <a:r>
              <a:rPr lang="en-US" dirty="0"/>
              <a:t> a </a:t>
            </a:r>
            <a:r>
              <a:rPr lang="en-US" dirty="0" err="1"/>
              <a:t>hajón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6260531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Ã©ptalÃ¡lat a kÃ¶vetkezÅre: âtitanic decision treeâ">
            <a:extLst>
              <a:ext uri="{FF2B5EF4-FFF2-40B4-BE49-F238E27FC236}">
                <a16:creationId xmlns:a16="http://schemas.microsoft.com/office/drawing/2014/main" id="{C818FB25-A828-4F16-88F4-FF0B3541DD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" r="2521" b="880"/>
          <a:stretch/>
        </p:blipFill>
        <p:spPr bwMode="auto">
          <a:xfrm>
            <a:off x="1" y="882306"/>
            <a:ext cx="12192000" cy="597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8675A6-D121-4987-B614-E7E8278B3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5.3 – </a:t>
            </a:r>
            <a:r>
              <a:rPr lang="en-US" dirty="0" err="1"/>
              <a:t>Példa</a:t>
            </a:r>
            <a:r>
              <a:rPr lang="en-US" dirty="0"/>
              <a:t>: </a:t>
            </a:r>
            <a:r>
              <a:rPr lang="en-US" dirty="0" err="1"/>
              <a:t>Döntési</a:t>
            </a:r>
            <a:r>
              <a:rPr lang="en-US" dirty="0"/>
              <a:t> </a:t>
            </a:r>
            <a:r>
              <a:rPr lang="en-US" dirty="0" err="1"/>
              <a:t>fák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random forest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5819041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B2278-F3AA-4A36-B068-965D0B82B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5.3 – </a:t>
            </a:r>
            <a:r>
              <a:rPr lang="en-US" dirty="0" err="1"/>
              <a:t>Példa</a:t>
            </a:r>
            <a:r>
              <a:rPr lang="en-US" dirty="0"/>
              <a:t>: </a:t>
            </a:r>
            <a:r>
              <a:rPr lang="en-US" dirty="0" err="1"/>
              <a:t>Döntési</a:t>
            </a:r>
            <a:r>
              <a:rPr lang="en-US" dirty="0"/>
              <a:t> </a:t>
            </a:r>
            <a:r>
              <a:rPr lang="en-US" dirty="0" err="1"/>
              <a:t>fák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random forest</a:t>
            </a:r>
            <a:endParaRPr lang="hu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92DCD-5A5E-4ED2-871B-5AEA07C1AB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Legyen</a:t>
            </a:r>
            <a:r>
              <a:rPr lang="en-US" dirty="0"/>
              <a:t> </a:t>
            </a:r>
            <a:r>
              <a:rPr lang="en-US" dirty="0" err="1"/>
              <a:t>adott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alábbi</a:t>
            </a:r>
            <a:r>
              <a:rPr lang="en-US" dirty="0"/>
              <a:t> </a:t>
            </a:r>
            <a:r>
              <a:rPr lang="en-US" dirty="0" err="1"/>
              <a:t>adatpont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pclass</a:t>
            </a:r>
            <a:r>
              <a:rPr lang="en-US" dirty="0"/>
              <a:t>=3</a:t>
            </a:r>
          </a:p>
          <a:p>
            <a:pPr lvl="1"/>
            <a:r>
              <a:rPr lang="en-US" dirty="0"/>
              <a:t>sex=female</a:t>
            </a:r>
          </a:p>
          <a:p>
            <a:pPr lvl="1"/>
            <a:r>
              <a:rPr lang="en-US" dirty="0"/>
              <a:t>age=23</a:t>
            </a:r>
          </a:p>
          <a:p>
            <a:pPr lvl="1"/>
            <a:r>
              <a:rPr lang="en-US" dirty="0" err="1"/>
              <a:t>familysize</a:t>
            </a:r>
            <a:r>
              <a:rPr lang="en-US" dirty="0"/>
              <a:t>=2</a:t>
            </a:r>
            <a:endParaRPr lang="hu-HU" dirty="0"/>
          </a:p>
          <a:p>
            <a:r>
              <a:rPr lang="en-US" dirty="0" err="1"/>
              <a:t>Ekkor</a:t>
            </a:r>
            <a:r>
              <a:rPr lang="en-US" dirty="0"/>
              <a:t> a </a:t>
            </a:r>
            <a:r>
              <a:rPr lang="en-US" dirty="0" err="1"/>
              <a:t>fában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alábbi</a:t>
            </a:r>
            <a:r>
              <a:rPr lang="en-US" dirty="0"/>
              <a:t> </a:t>
            </a:r>
            <a:r>
              <a:rPr lang="en-US" dirty="0" err="1"/>
              <a:t>módon</a:t>
            </a:r>
            <a:r>
              <a:rPr lang="en-US" dirty="0"/>
              <a:t> </a:t>
            </a:r>
            <a:r>
              <a:rPr lang="en-US" dirty="0" err="1"/>
              <a:t>lépünk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A fa </a:t>
            </a:r>
            <a:r>
              <a:rPr lang="en-US" dirty="0" err="1"/>
              <a:t>gyökerében</a:t>
            </a:r>
            <a:r>
              <a:rPr lang="en-US" dirty="0"/>
              <a:t> </a:t>
            </a:r>
            <a:r>
              <a:rPr lang="en-US" dirty="0" err="1"/>
              <a:t>kezdünk</a:t>
            </a:r>
            <a:endParaRPr lang="en-US" dirty="0"/>
          </a:p>
          <a:p>
            <a:pPr lvl="1"/>
            <a:r>
              <a:rPr lang="en-US" dirty="0"/>
              <a:t>sex=female, </a:t>
            </a:r>
            <a:r>
              <a:rPr lang="en-US" dirty="0" err="1"/>
              <a:t>így</a:t>
            </a:r>
            <a:r>
              <a:rPr lang="en-US" dirty="0"/>
              <a:t> </a:t>
            </a:r>
            <a:r>
              <a:rPr lang="en-US" dirty="0" err="1"/>
              <a:t>jobbra</a:t>
            </a:r>
            <a:r>
              <a:rPr lang="en-US" dirty="0"/>
              <a:t> </a:t>
            </a:r>
            <a:r>
              <a:rPr lang="en-US" dirty="0" err="1"/>
              <a:t>lépünk</a:t>
            </a:r>
            <a:r>
              <a:rPr lang="en-US" dirty="0"/>
              <a:t> </a:t>
            </a:r>
            <a:r>
              <a:rPr lang="en-US" dirty="0" err="1"/>
              <a:t>tovább</a:t>
            </a:r>
            <a:endParaRPr lang="en-US" dirty="0"/>
          </a:p>
          <a:p>
            <a:pPr lvl="1"/>
            <a:r>
              <a:rPr lang="en-US" dirty="0" err="1"/>
              <a:t>pclass</a:t>
            </a:r>
            <a:r>
              <a:rPr lang="en-US" dirty="0"/>
              <a:t>=3, </a:t>
            </a:r>
            <a:r>
              <a:rPr lang="en-US" dirty="0" err="1"/>
              <a:t>így</a:t>
            </a:r>
            <a:r>
              <a:rPr lang="en-US" dirty="0"/>
              <a:t> </a:t>
            </a:r>
            <a:r>
              <a:rPr lang="en-US" dirty="0" err="1"/>
              <a:t>balra</a:t>
            </a:r>
            <a:r>
              <a:rPr lang="en-US" dirty="0"/>
              <a:t> </a:t>
            </a:r>
            <a:r>
              <a:rPr lang="en-US" dirty="0" err="1"/>
              <a:t>lépünk</a:t>
            </a:r>
            <a:r>
              <a:rPr lang="en-US" dirty="0"/>
              <a:t> </a:t>
            </a:r>
            <a:r>
              <a:rPr lang="en-US" dirty="0" err="1"/>
              <a:t>tovább</a:t>
            </a:r>
            <a:endParaRPr lang="en-US" dirty="0"/>
          </a:p>
          <a:p>
            <a:pPr lvl="1"/>
            <a:r>
              <a:rPr lang="en-US" dirty="0" err="1"/>
              <a:t>familysize</a:t>
            </a:r>
            <a:r>
              <a:rPr lang="en-US" dirty="0"/>
              <a:t>&lt;4.5, </a:t>
            </a:r>
            <a:r>
              <a:rPr lang="en-US" dirty="0" err="1"/>
              <a:t>így</a:t>
            </a:r>
            <a:r>
              <a:rPr lang="en-US" dirty="0"/>
              <a:t> </a:t>
            </a:r>
            <a:r>
              <a:rPr lang="en-US" dirty="0" err="1"/>
              <a:t>jobbra</a:t>
            </a:r>
            <a:r>
              <a:rPr lang="en-US" dirty="0"/>
              <a:t> </a:t>
            </a:r>
            <a:r>
              <a:rPr lang="en-US" dirty="0" err="1"/>
              <a:t>lépünk</a:t>
            </a:r>
            <a:r>
              <a:rPr lang="en-US" dirty="0"/>
              <a:t> </a:t>
            </a:r>
            <a:r>
              <a:rPr lang="en-US" dirty="0" err="1"/>
              <a:t>tovább</a:t>
            </a:r>
            <a:endParaRPr lang="en-US" dirty="0"/>
          </a:p>
          <a:p>
            <a:pPr lvl="1"/>
            <a:r>
              <a:rPr lang="en-US" dirty="0"/>
              <a:t>age&lt;36, </a:t>
            </a:r>
            <a:r>
              <a:rPr lang="en-US" dirty="0" err="1"/>
              <a:t>így</a:t>
            </a:r>
            <a:r>
              <a:rPr lang="en-US" dirty="0"/>
              <a:t> </a:t>
            </a:r>
            <a:r>
              <a:rPr lang="en-US" dirty="0" err="1"/>
              <a:t>jobbra</a:t>
            </a:r>
            <a:r>
              <a:rPr lang="en-US" dirty="0"/>
              <a:t> </a:t>
            </a:r>
            <a:r>
              <a:rPr lang="en-US" dirty="0" err="1"/>
              <a:t>lépünk</a:t>
            </a:r>
            <a:r>
              <a:rPr lang="en-US" dirty="0"/>
              <a:t> </a:t>
            </a:r>
            <a:r>
              <a:rPr lang="en-US" dirty="0" err="1"/>
              <a:t>tovább</a:t>
            </a:r>
            <a:endParaRPr lang="en-US" dirty="0"/>
          </a:p>
          <a:p>
            <a:pPr lvl="1"/>
            <a:r>
              <a:rPr lang="en-US" dirty="0" err="1"/>
              <a:t>Eljutottunk</a:t>
            </a:r>
            <a:r>
              <a:rPr lang="en-US" dirty="0"/>
              <a:t> </a:t>
            </a:r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dirty="0" err="1"/>
              <a:t>levélhez</a:t>
            </a:r>
            <a:r>
              <a:rPr lang="en-US" dirty="0"/>
              <a:t>, </a:t>
            </a:r>
            <a:r>
              <a:rPr lang="en-US" dirty="0" err="1"/>
              <a:t>így</a:t>
            </a:r>
            <a:r>
              <a:rPr lang="en-US" dirty="0"/>
              <a:t> </a:t>
            </a:r>
            <a:r>
              <a:rPr lang="en-US" dirty="0" err="1"/>
              <a:t>megállunk</a:t>
            </a:r>
            <a:r>
              <a:rPr lang="en-US" dirty="0"/>
              <a:t>: a level </a:t>
            </a:r>
            <a:r>
              <a:rPr lang="en-US" dirty="0" err="1"/>
              <a:t>címkéje</a:t>
            </a:r>
            <a:r>
              <a:rPr lang="en-US" dirty="0"/>
              <a:t> “yes”, </a:t>
            </a:r>
            <a:r>
              <a:rPr lang="en-US" dirty="0" err="1"/>
              <a:t>így</a:t>
            </a:r>
            <a:r>
              <a:rPr lang="en-US" dirty="0"/>
              <a:t> a </a:t>
            </a:r>
            <a:r>
              <a:rPr lang="en-US" dirty="0" err="1"/>
              <a:t>döntési</a:t>
            </a:r>
            <a:r>
              <a:rPr lang="en-US" dirty="0"/>
              <a:t> fa </a:t>
            </a:r>
            <a:r>
              <a:rPr lang="en-US" dirty="0" err="1"/>
              <a:t>alapján</a:t>
            </a:r>
            <a:r>
              <a:rPr lang="en-US" dirty="0"/>
              <a:t> </a:t>
            </a:r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dirty="0" err="1"/>
              <a:t>ilyen</a:t>
            </a:r>
            <a:r>
              <a:rPr lang="en-US" dirty="0"/>
              <a:t> </a:t>
            </a:r>
            <a:r>
              <a:rPr lang="en-US" dirty="0" err="1"/>
              <a:t>adatokkal</a:t>
            </a:r>
            <a:r>
              <a:rPr lang="en-US" dirty="0"/>
              <a:t> </a:t>
            </a:r>
            <a:r>
              <a:rPr lang="en-US" dirty="0" err="1"/>
              <a:t>rendelkező</a:t>
            </a:r>
            <a:r>
              <a:rPr lang="en-US" dirty="0"/>
              <a:t> </a:t>
            </a:r>
            <a:r>
              <a:rPr lang="en-US" dirty="0" err="1"/>
              <a:t>utast</a:t>
            </a:r>
            <a:r>
              <a:rPr lang="en-US" dirty="0"/>
              <a:t> </a:t>
            </a:r>
            <a:r>
              <a:rPr lang="en-US" dirty="0" err="1"/>
              <a:t>túlélőnek</a:t>
            </a:r>
            <a:r>
              <a:rPr lang="en-US" dirty="0"/>
              <a:t> </a:t>
            </a:r>
            <a:r>
              <a:rPr lang="en-US" dirty="0" err="1"/>
              <a:t>tippelnénk</a:t>
            </a:r>
            <a:r>
              <a:rPr lang="en-US" dirty="0"/>
              <a:t> (62%-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bizonyossággal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45181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47522-90A7-4B54-8C0E-9E91E611B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5.3 – </a:t>
            </a:r>
            <a:r>
              <a:rPr lang="en-US" dirty="0" err="1"/>
              <a:t>Példa</a:t>
            </a:r>
            <a:r>
              <a:rPr lang="en-US" dirty="0"/>
              <a:t>: </a:t>
            </a:r>
            <a:r>
              <a:rPr lang="en-US" dirty="0" err="1"/>
              <a:t>Döntési</a:t>
            </a:r>
            <a:r>
              <a:rPr lang="en-US" dirty="0"/>
              <a:t> </a:t>
            </a:r>
            <a:r>
              <a:rPr lang="en-US" dirty="0" err="1"/>
              <a:t>fák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random forest</a:t>
            </a:r>
            <a:endParaRPr lang="hu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FC525-BED0-413E-BB57-208EB071F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random forest </a:t>
            </a:r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dirty="0" err="1"/>
              <a:t>olyan</a:t>
            </a:r>
            <a:r>
              <a:rPr lang="en-US" dirty="0"/>
              <a:t> ensemble </a:t>
            </a:r>
            <a:r>
              <a:rPr lang="en-US" dirty="0" err="1"/>
              <a:t>technika</a:t>
            </a:r>
            <a:r>
              <a:rPr lang="en-US" dirty="0"/>
              <a:t>, </a:t>
            </a:r>
            <a:r>
              <a:rPr lang="en-US" dirty="0" err="1"/>
              <a:t>ami</a:t>
            </a:r>
            <a:r>
              <a:rPr lang="en-US" dirty="0"/>
              <a:t> (a </a:t>
            </a:r>
            <a:r>
              <a:rPr lang="en-US" dirty="0" err="1"/>
              <a:t>nevéből</a:t>
            </a:r>
            <a:r>
              <a:rPr lang="en-US" dirty="0"/>
              <a:t> is </a:t>
            </a:r>
            <a:r>
              <a:rPr lang="en-US" dirty="0" err="1"/>
              <a:t>sejthetően</a:t>
            </a:r>
            <a:r>
              <a:rPr lang="en-US" dirty="0"/>
              <a:t>) </a:t>
            </a:r>
            <a:r>
              <a:rPr lang="en-US" dirty="0" err="1"/>
              <a:t>sok</a:t>
            </a:r>
            <a:r>
              <a:rPr lang="en-US" dirty="0"/>
              <a:t> </a:t>
            </a:r>
            <a:r>
              <a:rPr lang="en-US" dirty="0" err="1"/>
              <a:t>fát</a:t>
            </a:r>
            <a:r>
              <a:rPr lang="en-US" dirty="0"/>
              <a:t> </a:t>
            </a:r>
            <a:r>
              <a:rPr lang="en-US" dirty="0" err="1"/>
              <a:t>kombinál</a:t>
            </a:r>
            <a:r>
              <a:rPr lang="en-US" dirty="0"/>
              <a:t> </a:t>
            </a:r>
            <a:r>
              <a:rPr lang="en-US" dirty="0" err="1"/>
              <a:t>össze</a:t>
            </a:r>
            <a:endParaRPr lang="en-US" dirty="0"/>
          </a:p>
          <a:p>
            <a:r>
              <a:rPr lang="en-US" dirty="0"/>
              <a:t>A bagging </a:t>
            </a:r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dirty="0" err="1"/>
              <a:t>megvalósítása</a:t>
            </a:r>
            <a:r>
              <a:rPr lang="en-US" dirty="0"/>
              <a:t>: bootstrap </a:t>
            </a:r>
            <a:r>
              <a:rPr lang="en-US" dirty="0" err="1"/>
              <a:t>mintákat</a:t>
            </a:r>
            <a:r>
              <a:rPr lang="en-US" dirty="0"/>
              <a:t> </a:t>
            </a:r>
            <a:r>
              <a:rPr lang="en-US" dirty="0" err="1"/>
              <a:t>generál</a:t>
            </a:r>
            <a:r>
              <a:rPr lang="en-US" dirty="0"/>
              <a:t> a </a:t>
            </a:r>
            <a:r>
              <a:rPr lang="en-US" dirty="0" err="1"/>
              <a:t>tanítóhalmazból</a:t>
            </a:r>
            <a:r>
              <a:rPr lang="en-US" dirty="0"/>
              <a:t>, </a:t>
            </a:r>
            <a:r>
              <a:rPr lang="en-US" dirty="0" err="1"/>
              <a:t>minden</a:t>
            </a:r>
            <a:r>
              <a:rPr lang="en-US" dirty="0"/>
              <a:t> </a:t>
            </a:r>
            <a:r>
              <a:rPr lang="en-US" dirty="0" err="1"/>
              <a:t>mintán</a:t>
            </a:r>
            <a:r>
              <a:rPr lang="en-US" dirty="0"/>
              <a:t> </a:t>
            </a:r>
            <a:r>
              <a:rPr lang="en-US" dirty="0" err="1"/>
              <a:t>betanít</a:t>
            </a:r>
            <a:r>
              <a:rPr lang="en-US" dirty="0"/>
              <a:t> </a:t>
            </a:r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dirty="0" err="1"/>
              <a:t>újabb</a:t>
            </a:r>
            <a:r>
              <a:rPr lang="en-US" dirty="0"/>
              <a:t> </a:t>
            </a:r>
            <a:r>
              <a:rPr lang="en-US" dirty="0" err="1"/>
              <a:t>döntési</a:t>
            </a:r>
            <a:r>
              <a:rPr lang="en-US" dirty="0"/>
              <a:t> </a:t>
            </a:r>
            <a:r>
              <a:rPr lang="en-US" dirty="0" err="1"/>
              <a:t>fát</a:t>
            </a:r>
            <a:r>
              <a:rPr lang="en-US" dirty="0"/>
              <a:t>, </a:t>
            </a:r>
            <a:r>
              <a:rPr lang="en-US" dirty="0" err="1"/>
              <a:t>majd</a:t>
            </a:r>
            <a:r>
              <a:rPr lang="en-US" dirty="0"/>
              <a:t> </a:t>
            </a:r>
            <a:r>
              <a:rPr lang="en-US" dirty="0" err="1"/>
              <a:t>hozzáadja</a:t>
            </a:r>
            <a:r>
              <a:rPr lang="en-US" dirty="0"/>
              <a:t> </a:t>
            </a:r>
            <a:r>
              <a:rPr lang="en-US" dirty="0" err="1"/>
              <a:t>azt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ensemble-</a:t>
            </a:r>
            <a:r>
              <a:rPr lang="en-US" dirty="0" err="1"/>
              <a:t>höz</a:t>
            </a:r>
            <a:endParaRPr lang="en-US" dirty="0"/>
          </a:p>
          <a:p>
            <a:r>
              <a:rPr lang="en-US" dirty="0" err="1"/>
              <a:t>Amikor</a:t>
            </a:r>
            <a:r>
              <a:rPr lang="en-US" dirty="0"/>
              <a:t> </a:t>
            </a:r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dirty="0" err="1"/>
              <a:t>adatpont</a:t>
            </a:r>
            <a:r>
              <a:rPr lang="en-US" dirty="0"/>
              <a:t> </a:t>
            </a:r>
            <a:r>
              <a:rPr lang="en-US" dirty="0" err="1"/>
              <a:t>címkéjét</a:t>
            </a:r>
            <a:r>
              <a:rPr lang="en-US" dirty="0"/>
              <a:t> </a:t>
            </a:r>
            <a:r>
              <a:rPr lang="en-US" dirty="0" err="1"/>
              <a:t>próbáljuk</a:t>
            </a:r>
            <a:r>
              <a:rPr lang="en-US" dirty="0"/>
              <a:t> </a:t>
            </a:r>
            <a:r>
              <a:rPr lang="en-US" dirty="0" err="1"/>
              <a:t>eldönteni</a:t>
            </a:r>
            <a:r>
              <a:rPr lang="en-US" dirty="0"/>
              <a:t>, </a:t>
            </a:r>
            <a:r>
              <a:rPr lang="en-US" dirty="0" err="1"/>
              <a:t>akkor</a:t>
            </a:r>
            <a:r>
              <a:rPr lang="en-US" dirty="0"/>
              <a:t> a </a:t>
            </a:r>
            <a:r>
              <a:rPr lang="en-US" dirty="0" err="1"/>
              <a:t>korábban</a:t>
            </a:r>
            <a:r>
              <a:rPr lang="en-US" dirty="0"/>
              <a:t> </a:t>
            </a:r>
            <a:r>
              <a:rPr lang="en-US" dirty="0" err="1"/>
              <a:t>kapott</a:t>
            </a:r>
            <a:r>
              <a:rPr lang="en-US" dirty="0"/>
              <a:t> </a:t>
            </a:r>
            <a:r>
              <a:rPr lang="en-US" dirty="0" err="1"/>
              <a:t>összes</a:t>
            </a:r>
            <a:r>
              <a:rPr lang="en-US" dirty="0"/>
              <a:t> </a:t>
            </a:r>
            <a:r>
              <a:rPr lang="en-US" dirty="0" err="1"/>
              <a:t>döntési</a:t>
            </a:r>
            <a:r>
              <a:rPr lang="en-US" dirty="0"/>
              <a:t> </a:t>
            </a:r>
            <a:r>
              <a:rPr lang="en-US" dirty="0" err="1"/>
              <a:t>fán</a:t>
            </a:r>
            <a:r>
              <a:rPr lang="en-US" dirty="0"/>
              <a:t> </a:t>
            </a:r>
            <a:r>
              <a:rPr lang="en-US" dirty="0" err="1"/>
              <a:t>átfuttatjuk</a:t>
            </a:r>
            <a:r>
              <a:rPr lang="en-US" dirty="0"/>
              <a:t> – </a:t>
            </a:r>
            <a:r>
              <a:rPr lang="en-US" dirty="0" err="1"/>
              <a:t>minden</a:t>
            </a:r>
            <a:r>
              <a:rPr lang="en-US" dirty="0"/>
              <a:t> fa </a:t>
            </a:r>
            <a:r>
              <a:rPr lang="en-US" dirty="0" err="1"/>
              <a:t>tesz</a:t>
            </a:r>
            <a:r>
              <a:rPr lang="en-US" dirty="0"/>
              <a:t> </a:t>
            </a:r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dirty="0" err="1"/>
              <a:t>javaslatot</a:t>
            </a:r>
            <a:r>
              <a:rPr lang="en-US" dirty="0"/>
              <a:t> a </a:t>
            </a:r>
            <a:r>
              <a:rPr lang="en-US" dirty="0" err="1"/>
              <a:t>címkére</a:t>
            </a:r>
            <a:r>
              <a:rPr lang="en-US" dirty="0"/>
              <a:t>, a random forest </a:t>
            </a:r>
            <a:r>
              <a:rPr lang="en-US" dirty="0" err="1"/>
              <a:t>pedig</a:t>
            </a:r>
            <a:r>
              <a:rPr lang="en-US" dirty="0"/>
              <a:t> </a:t>
            </a:r>
            <a:r>
              <a:rPr lang="en-US" dirty="0" err="1"/>
              <a:t>azt</a:t>
            </a:r>
            <a:r>
              <a:rPr lang="en-US" dirty="0"/>
              <a:t> a </a:t>
            </a:r>
            <a:r>
              <a:rPr lang="en-US" dirty="0" err="1"/>
              <a:t>címkét</a:t>
            </a:r>
            <a:r>
              <a:rPr lang="en-US" dirty="0"/>
              <a:t> </a:t>
            </a:r>
            <a:r>
              <a:rPr lang="en-US" dirty="0" err="1"/>
              <a:t>választja</a:t>
            </a:r>
            <a:r>
              <a:rPr lang="en-US" dirty="0"/>
              <a:t>, </a:t>
            </a:r>
            <a:r>
              <a:rPr lang="en-US" dirty="0" err="1"/>
              <a:t>amelyikre</a:t>
            </a:r>
            <a:r>
              <a:rPr lang="en-US" dirty="0"/>
              <a:t> a </a:t>
            </a:r>
            <a:r>
              <a:rPr lang="en-US" dirty="0" err="1"/>
              <a:t>legtöbb</a:t>
            </a:r>
            <a:r>
              <a:rPr lang="en-US" dirty="0"/>
              <a:t> </a:t>
            </a:r>
            <a:r>
              <a:rPr lang="en-US" dirty="0" err="1"/>
              <a:t>döntési</a:t>
            </a:r>
            <a:r>
              <a:rPr lang="en-US" dirty="0"/>
              <a:t> fa </a:t>
            </a:r>
            <a:r>
              <a:rPr lang="en-US" dirty="0" err="1"/>
              <a:t>szavazott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08121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2463</TotalTime>
  <Words>5246</Words>
  <Application>Microsoft Office PowerPoint</Application>
  <PresentationFormat>Widescreen</PresentationFormat>
  <Paragraphs>577</Paragraphs>
  <Slides>99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99</vt:i4>
      </vt:variant>
    </vt:vector>
  </HeadingPairs>
  <TitlesOfParts>
    <vt:vector size="105" baseType="lpstr">
      <vt:lpstr>Arial</vt:lpstr>
      <vt:lpstr>Calibri</vt:lpstr>
      <vt:lpstr>Calibri Light</vt:lpstr>
      <vt:lpstr>Cambria Math</vt:lpstr>
      <vt:lpstr>Wingdings</vt:lpstr>
      <vt:lpstr>Office Theme</vt:lpstr>
      <vt:lpstr>Adatelemzés</vt:lpstr>
      <vt:lpstr>Ütemterv</vt:lpstr>
      <vt:lpstr>1 – Dimenzió csökkentés</vt:lpstr>
      <vt:lpstr>1.1 – Dimenzionalitás átka</vt:lpstr>
      <vt:lpstr>1.1 – Dimenzionalitás átka</vt:lpstr>
      <vt:lpstr>1.1 – Dimenzionalitás átka</vt:lpstr>
      <vt:lpstr>1.1 – Dimenzionalitás átka</vt:lpstr>
      <vt:lpstr>1.1 – Dimenzionalitás átka</vt:lpstr>
      <vt:lpstr>1.2 – Főkomponens analízis (PCA)</vt:lpstr>
      <vt:lpstr>1.2 – Főkomponens analízis (PCA)</vt:lpstr>
      <vt:lpstr>1.2 – Főkomponens analízis (PCA)</vt:lpstr>
      <vt:lpstr>1.2 – Főkomponens analízis (PCA)</vt:lpstr>
      <vt:lpstr>1.3 – Példa</vt:lpstr>
      <vt:lpstr>1.3 – Példa</vt:lpstr>
      <vt:lpstr>1.3 – Példa</vt:lpstr>
      <vt:lpstr>1.3 – Példa</vt:lpstr>
      <vt:lpstr>1.3 – Példa</vt:lpstr>
      <vt:lpstr>1.3 – Példa</vt:lpstr>
      <vt:lpstr>1.3 – Példa</vt:lpstr>
      <vt:lpstr>1.3 – Példa</vt:lpstr>
      <vt:lpstr>1.3 – Példa</vt:lpstr>
      <vt:lpstr>1.3 – Példa</vt:lpstr>
      <vt:lpstr>1.3 – Példa</vt:lpstr>
      <vt:lpstr>1.3 – Példa</vt:lpstr>
      <vt:lpstr>2 – Osztályozási címkék hiánya</vt:lpstr>
      <vt:lpstr>2.1 – K-means klaszterezés</vt:lpstr>
      <vt:lpstr>2.1 – K-means klaszterezés</vt:lpstr>
      <vt:lpstr>2.1 – K-means klaszterezés</vt:lpstr>
      <vt:lpstr>2.1 – K-means klaszterezés</vt:lpstr>
      <vt:lpstr>2.1 – K-means klaszterezés</vt:lpstr>
      <vt:lpstr>2.1 – K-means klaszterezés</vt:lpstr>
      <vt:lpstr>2.1 – K-means klaszterezés</vt:lpstr>
      <vt:lpstr>2.1 – K-means klaszterezés</vt:lpstr>
      <vt:lpstr>2.1 – K-means klaszterezés</vt:lpstr>
      <vt:lpstr>2.1 – K-means klaszterezés</vt:lpstr>
      <vt:lpstr>2.1 – K-means klaszterezés</vt:lpstr>
      <vt:lpstr>2.1 – K-means klaszterezés</vt:lpstr>
      <vt:lpstr>2.1 – K-means klaszterezés</vt:lpstr>
      <vt:lpstr>2.1 – K-means klaszterezés</vt:lpstr>
      <vt:lpstr>2.1 – K-means klaszterezés</vt:lpstr>
      <vt:lpstr>2.1 – Agglomeratív klaszterezés, dendogram</vt:lpstr>
      <vt:lpstr>2.1 – Agglomeratív klaszterezés, dendogram</vt:lpstr>
      <vt:lpstr>2.1 – Agglomeratív klaszterezés, dendogram</vt:lpstr>
      <vt:lpstr>2.1 – Agglomeratív klaszterezés, dendogram</vt:lpstr>
      <vt:lpstr>2.1 – Agglomeratív klaszterezés, dendogram</vt:lpstr>
      <vt:lpstr>2.1 – Agglomeratív klaszterezés, dendogram</vt:lpstr>
      <vt:lpstr>2.1 – Agglomeratív klaszterezés, dendogram</vt:lpstr>
      <vt:lpstr>2.1 – Agglomeratív klaszterezés, dendogram</vt:lpstr>
      <vt:lpstr>2.1 – Agglomeratív klaszterezés, dendogram</vt:lpstr>
      <vt:lpstr>2.1 – Agglomeratív klaszterezés, dendogram</vt:lpstr>
      <vt:lpstr>2.1 – Agglomeratív klaszterezés, dendogram</vt:lpstr>
      <vt:lpstr>2.1 – Agglomeratív klaszterezés, dendogram</vt:lpstr>
      <vt:lpstr>2.1 – Sűrűség alapú klaszterezés (DBSCAN)</vt:lpstr>
      <vt:lpstr>2.1 – Sűrűség alapú klaszterezés (DBSCAN)</vt:lpstr>
      <vt:lpstr>2.1 – Sűrűség alapú klaszterezés (DBSCAN)</vt:lpstr>
      <vt:lpstr>2.1 – Sűrűség alapú klaszterezés (DBSCAN)</vt:lpstr>
      <vt:lpstr>2.1 – Sűrűség alapú klaszterezés (DBSCAN)</vt:lpstr>
      <vt:lpstr>2.1 – Sűrűség alapú klaszterezés (DBSCAN)</vt:lpstr>
      <vt:lpstr>2.1 – Sűrűség alapú klaszterezés (DBSCAN)</vt:lpstr>
      <vt:lpstr>2.1 – Sűrűség alapú klaszterezés (DBSCAN)</vt:lpstr>
      <vt:lpstr>2.1 – Sűrűség alapú klaszterezés (DBSCAN)</vt:lpstr>
      <vt:lpstr>2.1 – Sűrűség alapú klaszterezés (DBSCAN)</vt:lpstr>
      <vt:lpstr>2.1 – Sűrűség alapú klaszterezés (DBSCAN)</vt:lpstr>
      <vt:lpstr>2.4 – Értékelés</vt:lpstr>
      <vt:lpstr>2.4 – Értékelés: k-means</vt:lpstr>
      <vt:lpstr>2.4 – Értékelés: agglomeratív</vt:lpstr>
      <vt:lpstr>2.4 – Értékelés: DBSCAN</vt:lpstr>
      <vt:lpstr>2.4 – Értékelés</vt:lpstr>
      <vt:lpstr>3 – Robusztus statisztika</vt:lpstr>
      <vt:lpstr>3.1 – Probléma: hiányzó és outlier adatok</vt:lpstr>
      <vt:lpstr>3.1 – Probléma: hiányzó és outlier adatok</vt:lpstr>
      <vt:lpstr>3.1 – Probléma: hiányzó és outlier adatok</vt:lpstr>
      <vt:lpstr>3.2 – Robusztus statisztika alapjai</vt:lpstr>
      <vt:lpstr>3.2 – Robusztus statisztika alapjai</vt:lpstr>
      <vt:lpstr>3.3 – Hely, skála és összefüggőségi mértékek</vt:lpstr>
      <vt:lpstr>3.3 – Hely, skála és összefüggőségi mértékek</vt:lpstr>
      <vt:lpstr>3.3 – Hely, skála és összefüggőségi mértékek</vt:lpstr>
      <vt:lpstr>3.3 – Hely, skála és összefüggőségi mértékek</vt:lpstr>
      <vt:lpstr>3.3 – Hely, skála és összefüggőségi mértékek</vt:lpstr>
      <vt:lpstr>3.3 – Hely, skála és összefüggőségi mértékek</vt:lpstr>
      <vt:lpstr>3.3 – Hely, skála és összefüggőségi mértékek</vt:lpstr>
      <vt:lpstr>3.4 – Inferencia</vt:lpstr>
      <vt:lpstr>4 – A bootstrap módszer</vt:lpstr>
      <vt:lpstr>4 – A bootstrap módszer</vt:lpstr>
      <vt:lpstr>4.1 – Elméleti háttér</vt:lpstr>
      <vt:lpstr>4.1 – Elméleti háttér</vt:lpstr>
      <vt:lpstr>4.1 – Elméleti háttér</vt:lpstr>
      <vt:lpstr>4.2 – Példa</vt:lpstr>
      <vt:lpstr>4.2 – Példa</vt:lpstr>
      <vt:lpstr>5 – Modellek illeszkedésének javítása: ensemble learning</vt:lpstr>
      <vt:lpstr>5 – Modellek illeszkedésének javítása: ensemble learning</vt:lpstr>
      <vt:lpstr>5 – Modellek illeszkedésének javítása: ensemble learning</vt:lpstr>
      <vt:lpstr>5.1 – Bagging (bootstrap aggregating)</vt:lpstr>
      <vt:lpstr>5.2 – Boosting</vt:lpstr>
      <vt:lpstr>5.3 – Példa: Döntési fák és random forest</vt:lpstr>
      <vt:lpstr>5.3 – Példa: Döntési fák és random forest</vt:lpstr>
      <vt:lpstr>5.3 – Példa: Döntési fák és random forest</vt:lpstr>
      <vt:lpstr>5.3 – Példa: Döntési fák és random forest</vt:lpstr>
      <vt:lpstr>5.3 – Példa: Döntési fák és random forest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Adatelemzés</dc:title>
  <dc:creator>adam.zlatniczki@sulid.hu</dc:creator>
  <cp:lastModifiedBy>adam.zlatniczki@sulid.hu</cp:lastModifiedBy>
  <cp:revision>53</cp:revision>
  <dcterms:created xsi:type="dcterms:W3CDTF">2018-05-06T07:27:47Z</dcterms:created>
  <dcterms:modified xsi:type="dcterms:W3CDTF">2018-05-14T12:49:23Z</dcterms:modified>
</cp:coreProperties>
</file>